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0" r:id="rId6"/>
    <p:sldId id="261" r:id="rId7"/>
    <p:sldId id="262" r:id="rId8"/>
    <p:sldId id="263" r:id="rId9"/>
    <p:sldId id="265" r:id="rId10"/>
    <p:sldId id="268" r:id="rId11"/>
    <p:sldId id="270" r:id="rId12"/>
    <p:sldId id="271" r:id="rId13"/>
    <p:sldId id="274" r:id="rId14"/>
    <p:sldId id="275" r:id="rId15"/>
    <p:sldId id="279" r:id="rId16"/>
    <p:sldId id="282" r:id="rId17"/>
    <p:sldId id="285"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1" r:id="rId41"/>
    <p:sldId id="310" r:id="rId42"/>
    <p:sldId id="31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003" autoAdjust="0"/>
    <p:restoredTop sz="94660"/>
  </p:normalViewPr>
  <p:slideViewPr>
    <p:cSldViewPr>
      <p:cViewPr varScale="1">
        <p:scale>
          <a:sx n="68" d="100"/>
          <a:sy n="68" d="100"/>
        </p:scale>
        <p:origin x="-1416"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F8EE5F4E-F612-4FAC-BF24-83993617B040}" type="datetimeFigureOut">
              <a:rPr lang="en-CA" smtClean="0"/>
              <a:pPr/>
              <a:t>2017-09-30</a:t>
            </a:fld>
            <a:endParaRPr lang="en-CA"/>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CA"/>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542026E6-3B22-49FA-8FD3-72E602F7C48D}"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8EE5F4E-F612-4FAC-BF24-83993617B040}" type="datetimeFigureOut">
              <a:rPr lang="en-CA" smtClean="0"/>
              <a:pPr/>
              <a:t>2017-09-30</a:t>
            </a:fld>
            <a:endParaRPr lang="en-CA"/>
          </a:p>
        </p:txBody>
      </p:sp>
      <p:sp>
        <p:nvSpPr>
          <p:cNvPr id="5" name="Footer Placeholder 4"/>
          <p:cNvSpPr>
            <a:spLocks noGrp="1"/>
          </p:cNvSpPr>
          <p:nvPr>
            <p:ph type="ftr" sz="quarter" idx="11"/>
          </p:nvPr>
        </p:nvSpPr>
        <p:spPr/>
        <p:txBody>
          <a:bodyPr/>
          <a:lstStyle>
            <a:extLst/>
          </a:lstStyle>
          <a:p>
            <a:endParaRPr lang="en-CA"/>
          </a:p>
        </p:txBody>
      </p:sp>
      <p:sp>
        <p:nvSpPr>
          <p:cNvPr id="6" name="Slide Number Placeholder 5"/>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8EE5F4E-F612-4FAC-BF24-83993617B040}" type="datetimeFigureOut">
              <a:rPr lang="en-CA" smtClean="0"/>
              <a:pPr/>
              <a:t>2017-09-30</a:t>
            </a:fld>
            <a:endParaRPr lang="en-CA"/>
          </a:p>
        </p:txBody>
      </p:sp>
      <p:sp>
        <p:nvSpPr>
          <p:cNvPr id="5" name="Footer Placeholder 4"/>
          <p:cNvSpPr>
            <a:spLocks noGrp="1"/>
          </p:cNvSpPr>
          <p:nvPr>
            <p:ph type="ftr" sz="quarter" idx="11"/>
          </p:nvPr>
        </p:nvSpPr>
        <p:spPr/>
        <p:txBody>
          <a:bodyPr/>
          <a:lstStyle>
            <a:extLst/>
          </a:lstStyle>
          <a:p>
            <a:endParaRPr lang="en-CA"/>
          </a:p>
        </p:txBody>
      </p:sp>
      <p:sp>
        <p:nvSpPr>
          <p:cNvPr id="6" name="Slide Number Placeholder 5"/>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8EE5F4E-F612-4FAC-BF24-83993617B040}" type="datetimeFigureOut">
              <a:rPr lang="en-CA" smtClean="0"/>
              <a:pPr/>
              <a:t>2017-09-30</a:t>
            </a:fld>
            <a:endParaRPr lang="en-CA"/>
          </a:p>
        </p:txBody>
      </p:sp>
      <p:sp>
        <p:nvSpPr>
          <p:cNvPr id="5" name="Footer Placeholder 4"/>
          <p:cNvSpPr>
            <a:spLocks noGrp="1"/>
          </p:cNvSpPr>
          <p:nvPr>
            <p:ph type="ftr" sz="quarter" idx="11"/>
          </p:nvPr>
        </p:nvSpPr>
        <p:spPr/>
        <p:txBody>
          <a:bodyPr/>
          <a:lstStyle>
            <a:extLst/>
          </a:lstStyle>
          <a:p>
            <a:endParaRPr lang="en-CA"/>
          </a:p>
        </p:txBody>
      </p:sp>
      <p:sp>
        <p:nvSpPr>
          <p:cNvPr id="6" name="Slide Number Placeholder 5"/>
          <p:cNvSpPr>
            <a:spLocks noGrp="1"/>
          </p:cNvSpPr>
          <p:nvPr>
            <p:ph type="sldNum" sz="quarter" idx="12"/>
          </p:nvPr>
        </p:nvSpPr>
        <p:spPr/>
        <p:txBody>
          <a:bodyPr/>
          <a:lstStyle>
            <a:extLst/>
          </a:lstStyle>
          <a:p>
            <a:fld id="{542026E6-3B22-49FA-8FD3-72E602F7C48D}" type="slidenum">
              <a:rPr lang="en-CA" smtClean="0"/>
              <a:pPr/>
              <a:t>‹#›</a:t>
            </a:fld>
            <a:endParaRPr lang="en-CA"/>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8EE5F4E-F612-4FAC-BF24-83993617B040}" type="datetimeFigureOut">
              <a:rPr lang="en-CA" smtClean="0"/>
              <a:pPr/>
              <a:t>2017-09-30</a:t>
            </a:fld>
            <a:endParaRPr lang="en-CA"/>
          </a:p>
        </p:txBody>
      </p:sp>
      <p:sp>
        <p:nvSpPr>
          <p:cNvPr id="5" name="Footer Placeholder 4"/>
          <p:cNvSpPr>
            <a:spLocks noGrp="1"/>
          </p:cNvSpPr>
          <p:nvPr>
            <p:ph type="ftr" sz="quarter" idx="11"/>
          </p:nvPr>
        </p:nvSpPr>
        <p:spPr/>
        <p:txBody>
          <a:bodyPr/>
          <a:lstStyle>
            <a:extLst/>
          </a:lstStyle>
          <a:p>
            <a:endParaRPr lang="en-CA"/>
          </a:p>
        </p:txBody>
      </p:sp>
      <p:sp>
        <p:nvSpPr>
          <p:cNvPr id="6" name="Slide Number Placeholder 5"/>
          <p:cNvSpPr>
            <a:spLocks noGrp="1"/>
          </p:cNvSpPr>
          <p:nvPr>
            <p:ph type="sldNum" sz="quarter" idx="12"/>
          </p:nvPr>
        </p:nvSpPr>
        <p:spPr/>
        <p:txBody>
          <a:bodyPr/>
          <a:lstStyle>
            <a:extLst/>
          </a:lstStyle>
          <a:p>
            <a:fld id="{542026E6-3B22-49FA-8FD3-72E602F7C48D}" type="slidenum">
              <a:rPr lang="en-CA" smtClean="0"/>
              <a:pPr/>
              <a:t>‹#›</a:t>
            </a:fld>
            <a:endParaRPr lang="en-CA"/>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8EE5F4E-F612-4FAC-BF24-83993617B040}" type="datetimeFigureOut">
              <a:rPr lang="en-CA" smtClean="0"/>
              <a:pPr/>
              <a:t>2017-09-30</a:t>
            </a:fld>
            <a:endParaRPr lang="en-CA"/>
          </a:p>
        </p:txBody>
      </p:sp>
      <p:sp>
        <p:nvSpPr>
          <p:cNvPr id="6" name="Footer Placeholder 5"/>
          <p:cNvSpPr>
            <a:spLocks noGrp="1"/>
          </p:cNvSpPr>
          <p:nvPr>
            <p:ph type="ftr" sz="quarter" idx="11"/>
          </p:nvPr>
        </p:nvSpPr>
        <p:spPr/>
        <p:txBody>
          <a:bodyPr/>
          <a:lstStyle>
            <a:extLst/>
          </a:lstStyle>
          <a:p>
            <a:endParaRPr lang="en-CA"/>
          </a:p>
        </p:txBody>
      </p:sp>
      <p:sp>
        <p:nvSpPr>
          <p:cNvPr id="7" name="Slide Number Placeholder 6"/>
          <p:cNvSpPr>
            <a:spLocks noGrp="1"/>
          </p:cNvSpPr>
          <p:nvPr>
            <p:ph type="sldNum" sz="quarter" idx="12"/>
          </p:nvPr>
        </p:nvSpPr>
        <p:spPr/>
        <p:txBody>
          <a:bodyPr/>
          <a:lstStyle>
            <a:extLst/>
          </a:lstStyle>
          <a:p>
            <a:fld id="{542026E6-3B22-49FA-8FD3-72E602F7C48D}" type="slidenum">
              <a:rPr lang="en-CA" smtClean="0"/>
              <a:pPr/>
              <a:t>‹#›</a:t>
            </a:fld>
            <a:endParaRPr lang="en-CA"/>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8EE5F4E-F612-4FAC-BF24-83993617B040}" type="datetimeFigureOut">
              <a:rPr lang="en-CA" smtClean="0"/>
              <a:pPr/>
              <a:t>2017-09-30</a:t>
            </a:fld>
            <a:endParaRPr lang="en-CA"/>
          </a:p>
        </p:txBody>
      </p:sp>
      <p:sp>
        <p:nvSpPr>
          <p:cNvPr id="8" name="Footer Placeholder 7"/>
          <p:cNvSpPr>
            <a:spLocks noGrp="1"/>
          </p:cNvSpPr>
          <p:nvPr>
            <p:ph type="ftr" sz="quarter" idx="11"/>
          </p:nvPr>
        </p:nvSpPr>
        <p:spPr/>
        <p:txBody>
          <a:bodyPr/>
          <a:lstStyle>
            <a:extLst/>
          </a:lstStyle>
          <a:p>
            <a:endParaRPr lang="en-CA"/>
          </a:p>
        </p:txBody>
      </p:sp>
      <p:sp>
        <p:nvSpPr>
          <p:cNvPr id="9" name="Slide Number Placeholder 8"/>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F8EE5F4E-F612-4FAC-BF24-83993617B040}" type="datetimeFigureOut">
              <a:rPr lang="en-CA" smtClean="0"/>
              <a:pPr/>
              <a:t>2017-09-30</a:t>
            </a:fld>
            <a:endParaRPr lang="en-CA"/>
          </a:p>
        </p:txBody>
      </p:sp>
      <p:sp>
        <p:nvSpPr>
          <p:cNvPr id="4" name="Footer Placeholder 3"/>
          <p:cNvSpPr>
            <a:spLocks noGrp="1"/>
          </p:cNvSpPr>
          <p:nvPr>
            <p:ph type="ftr" sz="quarter" idx="11"/>
          </p:nvPr>
        </p:nvSpPr>
        <p:spPr/>
        <p:txBody>
          <a:bodyPr/>
          <a:lstStyle>
            <a:extLst/>
          </a:lstStyle>
          <a:p>
            <a:endParaRPr lang="en-CA"/>
          </a:p>
        </p:txBody>
      </p:sp>
      <p:sp>
        <p:nvSpPr>
          <p:cNvPr id="5" name="Slide Number Placeholder 4"/>
          <p:cNvSpPr>
            <a:spLocks noGrp="1"/>
          </p:cNvSpPr>
          <p:nvPr>
            <p:ph type="sldNum" sz="quarter" idx="12"/>
          </p:nvPr>
        </p:nvSpPr>
        <p:spPr/>
        <p:txBody>
          <a:bodyPr/>
          <a:lstStyle>
            <a:extLst/>
          </a:lstStyle>
          <a:p>
            <a:fld id="{542026E6-3B22-49FA-8FD3-72E602F7C48D}" type="slidenum">
              <a:rPr lang="en-CA" smtClean="0"/>
              <a:pPr/>
              <a:t>‹#›</a:t>
            </a:fld>
            <a:endParaRPr lang="en-CA"/>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F8EE5F4E-F612-4FAC-BF24-83993617B040}" type="datetimeFigureOut">
              <a:rPr lang="en-CA" smtClean="0"/>
              <a:pPr/>
              <a:t>2017-09-30</a:t>
            </a:fld>
            <a:endParaRPr lang="en-CA"/>
          </a:p>
        </p:txBody>
      </p:sp>
      <p:sp>
        <p:nvSpPr>
          <p:cNvPr id="3" name="Footer Placeholder 2"/>
          <p:cNvSpPr>
            <a:spLocks noGrp="1"/>
          </p:cNvSpPr>
          <p:nvPr>
            <p:ph type="ftr" sz="quarter" idx="11"/>
          </p:nvPr>
        </p:nvSpPr>
        <p:spPr/>
        <p:txBody>
          <a:bodyPr/>
          <a:lstStyle>
            <a:extLst/>
          </a:lstStyle>
          <a:p>
            <a:endParaRPr lang="en-CA"/>
          </a:p>
        </p:txBody>
      </p:sp>
      <p:sp>
        <p:nvSpPr>
          <p:cNvPr id="4" name="Slide Number Placeholder 3"/>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F8EE5F4E-F612-4FAC-BF24-83993617B040}" type="datetimeFigureOut">
              <a:rPr lang="en-CA" smtClean="0"/>
              <a:pPr/>
              <a:t>2017-09-30</a:t>
            </a:fld>
            <a:endParaRPr lang="en-CA"/>
          </a:p>
        </p:txBody>
      </p:sp>
      <p:sp>
        <p:nvSpPr>
          <p:cNvPr id="6" name="Footer Placeholder 5"/>
          <p:cNvSpPr>
            <a:spLocks noGrp="1"/>
          </p:cNvSpPr>
          <p:nvPr>
            <p:ph type="ftr" sz="quarter" idx="11"/>
          </p:nvPr>
        </p:nvSpPr>
        <p:spPr/>
        <p:txBody>
          <a:bodyPr/>
          <a:lstStyle>
            <a:extLst/>
          </a:lstStyle>
          <a:p>
            <a:endParaRPr lang="en-CA"/>
          </a:p>
        </p:txBody>
      </p:sp>
      <p:sp>
        <p:nvSpPr>
          <p:cNvPr id="7" name="Slide Number Placeholder 6"/>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F8EE5F4E-F612-4FAC-BF24-83993617B040}" type="datetimeFigureOut">
              <a:rPr lang="en-CA" smtClean="0"/>
              <a:pPr/>
              <a:t>2017-09-30</a:t>
            </a:fld>
            <a:endParaRPr lang="en-CA"/>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CA"/>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542026E6-3B22-49FA-8FD3-72E602F7C48D}" type="slidenum">
              <a:rPr lang="en-CA" smtClean="0"/>
              <a:pPr/>
              <a:t>‹#›</a:t>
            </a:fld>
            <a:endParaRPr lang="en-CA"/>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F8EE5F4E-F612-4FAC-BF24-83993617B040}" type="datetimeFigureOut">
              <a:rPr lang="en-CA" smtClean="0"/>
              <a:pPr/>
              <a:t>2017-09-30</a:t>
            </a:fld>
            <a:endParaRPr lang="en-CA"/>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CA"/>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542026E6-3B22-49FA-8FD3-72E602F7C48D}"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ordpress.org/downloa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92697"/>
            <a:ext cx="7772400" cy="2889666"/>
          </a:xfrm>
        </p:spPr>
        <p:txBody>
          <a:bodyPr anchor="ctr">
            <a:normAutofit/>
          </a:bodyPr>
          <a:lstStyle/>
          <a:p>
            <a:r>
              <a:rPr lang="en-CA" sz="8800" dirty="0" smtClean="0">
                <a:solidFill>
                  <a:schemeClr val="bg2">
                    <a:lumMod val="50000"/>
                  </a:schemeClr>
                </a:solidFill>
                <a:latin typeface="Times New Roman" pitchFamily="18" charset="0"/>
                <a:cs typeface="Times New Roman" pitchFamily="18" charset="0"/>
              </a:rPr>
              <a:t>WORDPRESS</a:t>
            </a:r>
            <a:endParaRPr lang="en-CA" sz="8800" dirty="0">
              <a:solidFill>
                <a:schemeClr val="bg2">
                  <a:lumMod val="50000"/>
                </a:schemeClr>
              </a:solidFill>
              <a:latin typeface="Times New Roman" pitchFamily="18" charset="0"/>
              <a:cs typeface="Times New Roman" pitchFamily="18" charset="0"/>
            </a:endParaRPr>
          </a:p>
        </p:txBody>
      </p:sp>
      <p:sp>
        <p:nvSpPr>
          <p:cNvPr id="3" name="Subtitle 2"/>
          <p:cNvSpPr>
            <a:spLocks noGrp="1"/>
          </p:cNvSpPr>
          <p:nvPr>
            <p:ph type="subTitle" idx="1"/>
          </p:nvPr>
        </p:nvSpPr>
        <p:spPr>
          <a:xfrm>
            <a:off x="685800" y="3861049"/>
            <a:ext cx="8134672" cy="1296144"/>
          </a:xfrm>
        </p:spPr>
        <p:txBody>
          <a:bodyPr>
            <a:normAutofit fontScale="92500"/>
          </a:bodyPr>
          <a:lstStyle/>
          <a:p>
            <a:pPr algn="ctr"/>
            <a:r>
              <a:rPr lang="en-CA" sz="2600" b="1" dirty="0" smtClean="0">
                <a:latin typeface="Times New Roman" pitchFamily="18" charset="0"/>
                <a:cs typeface="Times New Roman" pitchFamily="18" charset="0"/>
              </a:rPr>
              <a:t>                            Submitted By:</a:t>
            </a:r>
          </a:p>
          <a:p>
            <a:pPr algn="ctr"/>
            <a:r>
              <a:rPr lang="en-CA" sz="2600" b="1" dirty="0" smtClean="0">
                <a:latin typeface="Times New Roman" pitchFamily="18" charset="0"/>
                <a:cs typeface="Times New Roman" pitchFamily="18" charset="0"/>
              </a:rPr>
              <a:t>                                                   Paramjeet </a:t>
            </a:r>
            <a:r>
              <a:rPr lang="en-CA" sz="2600" b="1" dirty="0" err="1">
                <a:latin typeface="Times New Roman" pitchFamily="18" charset="0"/>
                <a:cs typeface="Times New Roman" pitchFamily="18" charset="0"/>
              </a:rPr>
              <a:t>K</a:t>
            </a:r>
            <a:r>
              <a:rPr lang="en-CA" sz="2600" b="1" dirty="0" err="1" smtClean="0">
                <a:latin typeface="Times New Roman" pitchFamily="18" charset="0"/>
                <a:cs typeface="Times New Roman" pitchFamily="18" charset="0"/>
              </a:rPr>
              <a:t>aur</a:t>
            </a:r>
            <a:r>
              <a:rPr lang="en-CA" sz="2600" b="1" dirty="0" smtClean="0">
                <a:latin typeface="Times New Roman" pitchFamily="18" charset="0"/>
                <a:cs typeface="Times New Roman" pitchFamily="18" charset="0"/>
              </a:rPr>
              <a:t>(C0710778)</a:t>
            </a:r>
          </a:p>
          <a:p>
            <a:pPr algn="ctr"/>
            <a:r>
              <a:rPr lang="en-CA" sz="2600" b="1" dirty="0" smtClean="0">
                <a:latin typeface="Times New Roman" pitchFamily="18" charset="0"/>
                <a:cs typeface="Times New Roman" pitchFamily="18" charset="0"/>
              </a:rPr>
              <a:t>                                                 </a:t>
            </a:r>
            <a:r>
              <a:rPr lang="en-CA" sz="2600" b="1" dirty="0" err="1" smtClean="0">
                <a:latin typeface="Times New Roman" pitchFamily="18" charset="0"/>
                <a:cs typeface="Times New Roman" pitchFamily="18" charset="0"/>
              </a:rPr>
              <a:t>Jaspreet</a:t>
            </a:r>
            <a:r>
              <a:rPr lang="en-CA" sz="2600" b="1" dirty="0" smtClean="0">
                <a:latin typeface="Times New Roman" pitchFamily="18" charset="0"/>
                <a:cs typeface="Times New Roman" pitchFamily="18" charset="0"/>
              </a:rPr>
              <a:t> </a:t>
            </a:r>
            <a:r>
              <a:rPr lang="en-CA" sz="2600" b="1" dirty="0" err="1">
                <a:latin typeface="Times New Roman" pitchFamily="18" charset="0"/>
                <a:cs typeface="Times New Roman" pitchFamily="18" charset="0"/>
              </a:rPr>
              <a:t>K</a:t>
            </a:r>
            <a:r>
              <a:rPr lang="en-CA" sz="2600" b="1" dirty="0" err="1" smtClean="0">
                <a:latin typeface="Times New Roman" pitchFamily="18" charset="0"/>
                <a:cs typeface="Times New Roman" pitchFamily="18" charset="0"/>
              </a:rPr>
              <a:t>aur</a:t>
            </a:r>
            <a:r>
              <a:rPr lang="en-CA" sz="2600" b="1" dirty="0" smtClean="0">
                <a:latin typeface="Times New Roman" pitchFamily="18" charset="0"/>
                <a:cs typeface="Times New Roman" pitchFamily="18" charset="0"/>
              </a:rPr>
              <a:t> (C0709466)</a:t>
            </a:r>
          </a:p>
          <a:p>
            <a:pPr algn="ctr"/>
            <a:endParaRPr lang="en-CA" dirty="0" smtClean="0">
              <a:latin typeface="Times New Roman" pitchFamily="18" charset="0"/>
              <a:cs typeface="Times New Roman" pitchFamily="18" charset="0"/>
            </a:endParaRPr>
          </a:p>
        </p:txBody>
      </p:sp>
    </p:spTree>
    <p:extLst>
      <p:ext uri="{BB962C8B-B14F-4D97-AF65-F5344CB8AC3E}">
        <p14:creationId xmlns:p14="http://schemas.microsoft.com/office/powerpoint/2010/main" xmlns="" val="79775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620688"/>
            <a:ext cx="8676456" cy="1143000"/>
          </a:xfrm>
        </p:spPr>
        <p:txBody>
          <a:bodyPr>
            <a:normAutofit fontScale="90000"/>
          </a:bodyPr>
          <a:lstStyle/>
          <a:p>
            <a:r>
              <a:rPr lang="en-CA" sz="4000" b="0" dirty="0">
                <a:effectLst>
                  <a:outerShdw blurRad="38100" dist="38100" dir="2700000" algn="tl">
                    <a:srgbClr val="000000">
                      <a:alpha val="43137"/>
                    </a:srgbClr>
                  </a:outerShdw>
                </a:effectLst>
                <a:latin typeface="Times New Roman" pitchFamily="18" charset="0"/>
                <a:cs typeface="Times New Roman" pitchFamily="18" charset="0"/>
              </a:rPr>
              <a:t>Step </a:t>
            </a:r>
            <a:r>
              <a:rPr lang="en-CA" sz="4000" b="0" dirty="0" smtClean="0">
                <a:effectLst>
                  <a:outerShdw blurRad="38100" dist="38100" dir="2700000" algn="tl">
                    <a:srgbClr val="000000">
                      <a:alpha val="43137"/>
                    </a:srgbClr>
                  </a:outerShdw>
                </a:effectLst>
                <a:latin typeface="Times New Roman" pitchFamily="18" charset="0"/>
                <a:cs typeface="Times New Roman" pitchFamily="18" charset="0"/>
              </a:rPr>
              <a:t>(3) −Database Information.</a:t>
            </a:r>
            <a:r>
              <a:rPr lang="en-CA" dirty="0"/>
              <a:t/>
            </a:r>
            <a:br>
              <a:rPr lang="en-CA" dirty="0"/>
            </a:br>
            <a:endParaRPr lang="en-CA"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714500" y="1949450"/>
            <a:ext cx="5715000" cy="4287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91248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just"/>
            <a:r>
              <a:rPr lang="en-CA" sz="3600" b="0" dirty="0">
                <a:effectLst>
                  <a:outerShdw blurRad="38100" dist="38100" dir="2700000" algn="tl">
                    <a:srgbClr val="000000">
                      <a:alpha val="43137"/>
                    </a:srgbClr>
                  </a:outerShdw>
                </a:effectLst>
                <a:latin typeface="Times New Roman" pitchFamily="18" charset="0"/>
                <a:cs typeface="Times New Roman" pitchFamily="18" charset="0"/>
              </a:rPr>
              <a:t>Step </a:t>
            </a:r>
            <a:r>
              <a:rPr lang="en-CA" sz="3600" b="0" dirty="0" smtClean="0">
                <a:effectLst>
                  <a:outerShdw blurRad="38100" dist="38100" dir="2700000" algn="tl">
                    <a:srgbClr val="000000">
                      <a:alpha val="43137"/>
                    </a:srgbClr>
                  </a:outerShdw>
                </a:effectLst>
                <a:latin typeface="Times New Roman" pitchFamily="18" charset="0"/>
                <a:cs typeface="Times New Roman" pitchFamily="18" charset="0"/>
              </a:rPr>
              <a:t>(4) − Confirmation screen</a:t>
            </a:r>
            <a:r>
              <a:rPr lang="en-CA" sz="3600" b="0" dirty="0" smtClean="0">
                <a:effectLst/>
                <a:latin typeface="+mn-lt"/>
                <a:cs typeface="Times New Roman" pitchFamily="18" charset="0"/>
              </a:rPr>
              <a:t>.</a:t>
            </a:r>
            <a:endParaRPr lang="en-CA" sz="3600" b="0" dirty="0">
              <a:effectLst/>
              <a:latin typeface="+mn-lt"/>
              <a:cs typeface="Times New Roman"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676400" y="1600200"/>
            <a:ext cx="5715000" cy="33375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1187624" y="5229200"/>
            <a:ext cx="6048672" cy="369332"/>
          </a:xfrm>
          <a:prstGeom prst="rect">
            <a:avLst/>
          </a:prstGeom>
        </p:spPr>
        <p:txBody>
          <a:bodyPr wrap="square">
            <a:spAutoFit/>
          </a:bodyPr>
          <a:lstStyle/>
          <a:p>
            <a:r>
              <a:rPr lang="en-CA" dirty="0"/>
              <a:t>Click on </a:t>
            </a:r>
            <a:r>
              <a:rPr lang="en-CA" b="1" dirty="0"/>
              <a:t>Run the install</a:t>
            </a:r>
            <a:endParaRPr lang="en-CA" dirty="0"/>
          </a:p>
        </p:txBody>
      </p:sp>
    </p:spTree>
    <p:extLst>
      <p:ext uri="{BB962C8B-B14F-4D97-AF65-F5344CB8AC3E}">
        <p14:creationId xmlns:p14="http://schemas.microsoft.com/office/powerpoint/2010/main" xmlns="" val="3771663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27168" cy="1143000"/>
          </a:xfrm>
        </p:spPr>
        <p:txBody>
          <a:bodyPr>
            <a:noAutofit/>
          </a:bodyPr>
          <a:lstStyle/>
          <a:p>
            <a:r>
              <a:rPr lang="en-CA" sz="4000" b="0" dirty="0">
                <a:latin typeface="Times New Roman" pitchFamily="18" charset="0"/>
                <a:cs typeface="Times New Roman" pitchFamily="18" charset="0"/>
              </a:rPr>
              <a:t>Step </a:t>
            </a:r>
            <a:r>
              <a:rPr lang="en-CA" sz="4000" b="0" dirty="0" smtClean="0">
                <a:latin typeface="Times New Roman" pitchFamily="18" charset="0"/>
                <a:cs typeface="Times New Roman" pitchFamily="18" charset="0"/>
              </a:rPr>
              <a:t>(5) </a:t>
            </a:r>
            <a:r>
              <a:rPr lang="en-CA" sz="4000" b="0" dirty="0">
                <a:latin typeface="Times New Roman" pitchFamily="18" charset="0"/>
                <a:cs typeface="Times New Roman" pitchFamily="18" charset="0"/>
              </a:rPr>
              <a:t>− Enter administrative information.</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714500" y="1629569"/>
            <a:ext cx="5715000" cy="422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440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just"/>
            <a:r>
              <a:rPr lang="en-CA" sz="4000" b="0" dirty="0">
                <a:effectLst>
                  <a:outerShdw blurRad="38100" dist="38100" dir="2700000" algn="tl">
                    <a:srgbClr val="000000">
                      <a:alpha val="43137"/>
                    </a:srgbClr>
                  </a:outerShdw>
                </a:effectLst>
                <a:latin typeface="Times New Roman" pitchFamily="18" charset="0"/>
                <a:cs typeface="Times New Roman" pitchFamily="18" charset="0"/>
              </a:rPr>
              <a:t>Step </a:t>
            </a:r>
            <a:r>
              <a:rPr lang="en-CA" sz="4000" b="0" dirty="0" smtClean="0">
                <a:effectLst>
                  <a:outerShdw blurRad="38100" dist="38100" dir="2700000" algn="tl">
                    <a:srgbClr val="000000">
                      <a:alpha val="43137"/>
                    </a:srgbClr>
                  </a:outerShdw>
                </a:effectLst>
                <a:latin typeface="Times New Roman" pitchFamily="18" charset="0"/>
                <a:cs typeface="Times New Roman" pitchFamily="18" charset="0"/>
              </a:rPr>
              <a:t>(6) </a:t>
            </a:r>
            <a:r>
              <a:rPr lang="en-CA" sz="4000" b="0" dirty="0">
                <a:effectLst>
                  <a:outerShdw blurRad="38100" dist="38100" dir="2700000" algn="tl">
                    <a:srgbClr val="000000">
                      <a:alpha val="43137"/>
                    </a:srgbClr>
                  </a:outerShdw>
                </a:effectLst>
                <a:latin typeface="Times New Roman" pitchFamily="18" charset="0"/>
                <a:cs typeface="Times New Roman" pitchFamily="18" charset="0"/>
              </a:rPr>
              <a:t>− </a:t>
            </a:r>
            <a:r>
              <a:rPr lang="en-CA" sz="4000" b="0" dirty="0" err="1" smtClean="0">
                <a:effectLst>
                  <a:outerShdw blurRad="38100" dist="38100" dir="2700000" algn="tl">
                    <a:srgbClr val="000000">
                      <a:alpha val="43137"/>
                    </a:srgbClr>
                  </a:outerShdw>
                </a:effectLst>
                <a:latin typeface="Times New Roman" pitchFamily="18" charset="0"/>
                <a:cs typeface="Times New Roman" pitchFamily="18" charset="0"/>
              </a:rPr>
              <a:t>WordPress</a:t>
            </a:r>
            <a:r>
              <a:rPr lang="en-CA" sz="4000" b="0" dirty="0" smtClean="0">
                <a:effectLst>
                  <a:outerShdw blurRad="38100" dist="38100" dir="2700000" algn="tl">
                    <a:srgbClr val="000000">
                      <a:alpha val="43137"/>
                    </a:srgbClr>
                  </a:outerShdw>
                </a:effectLst>
                <a:latin typeface="Times New Roman" pitchFamily="18" charset="0"/>
                <a:cs typeface="Times New Roman" pitchFamily="18" charset="0"/>
              </a:rPr>
              <a:t> </a:t>
            </a:r>
            <a:r>
              <a:rPr lang="en-CA" sz="4000" b="0" dirty="0">
                <a:effectLst>
                  <a:outerShdw blurRad="38100" dist="38100" dir="2700000" algn="tl">
                    <a:srgbClr val="000000">
                      <a:alpha val="43137"/>
                    </a:srgbClr>
                  </a:outerShdw>
                </a:effectLst>
                <a:latin typeface="Times New Roman" pitchFamily="18" charset="0"/>
                <a:cs typeface="Times New Roman" pitchFamily="18" charset="0"/>
              </a:rPr>
              <a:t>Admin </a:t>
            </a:r>
            <a:r>
              <a:rPr lang="en-CA" sz="4000" b="0" dirty="0" smtClean="0">
                <a:effectLst>
                  <a:outerShdw blurRad="38100" dist="38100" dir="2700000" algn="tl">
                    <a:srgbClr val="000000">
                      <a:alpha val="43137"/>
                    </a:srgbClr>
                  </a:outerShdw>
                </a:effectLst>
                <a:latin typeface="Times New Roman" pitchFamily="18" charset="0"/>
                <a:cs typeface="Times New Roman" pitchFamily="18" charset="0"/>
              </a:rPr>
              <a:t>Panel</a:t>
            </a:r>
            <a:r>
              <a:rPr lang="en-CA" sz="2800" b="0" dirty="0" smtClean="0">
                <a:effectLst/>
                <a:latin typeface="Times New Roman" pitchFamily="18" charset="0"/>
                <a:cs typeface="Times New Roman" pitchFamily="18" charset="0"/>
              </a:rPr>
              <a:t>. </a:t>
            </a:r>
            <a:endParaRPr lang="en-CA" sz="2800" b="0" dirty="0">
              <a:effectLst/>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749465" y="1481138"/>
            <a:ext cx="3645070" cy="39640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51997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525963"/>
          </a:xfrm>
        </p:spPr>
        <p:txBody>
          <a:bodyPr>
            <a:normAutofit/>
          </a:bodyPr>
          <a:lstStyle/>
          <a:p>
            <a:pPr marL="109728" indent="0" algn="just">
              <a:buNone/>
            </a:pPr>
            <a:r>
              <a:rPr lang="en-CA" sz="2800" dirty="0" smtClean="0">
                <a:latin typeface="Times New Roman" pitchFamily="18" charset="0"/>
                <a:cs typeface="Times New Roman" pitchFamily="18" charset="0"/>
              </a:rPr>
              <a:t>The </a:t>
            </a:r>
            <a:r>
              <a:rPr lang="en-CA" sz="2800" dirty="0">
                <a:latin typeface="Times New Roman" pitchFamily="18" charset="0"/>
                <a:cs typeface="Times New Roman" pitchFamily="18" charset="0"/>
              </a:rPr>
              <a:t>WordPress Dashboard is a first screen </a:t>
            </a:r>
            <a:r>
              <a:rPr lang="en-CA" sz="2800" dirty="0" smtClean="0">
                <a:latin typeface="Times New Roman" pitchFamily="18" charset="0"/>
                <a:cs typeface="Times New Roman" pitchFamily="18" charset="0"/>
              </a:rPr>
              <a:t>when </a:t>
            </a:r>
            <a:r>
              <a:rPr lang="en-CA" sz="2800" dirty="0">
                <a:latin typeface="Times New Roman" pitchFamily="18" charset="0"/>
                <a:cs typeface="Times New Roman" pitchFamily="18" charset="0"/>
              </a:rPr>
              <a:t>you log into the administration area of your blog which will display the overview of the website. </a:t>
            </a:r>
          </a:p>
        </p:txBody>
      </p:sp>
      <p:sp>
        <p:nvSpPr>
          <p:cNvPr id="3" name="Title 2"/>
          <p:cNvSpPr>
            <a:spLocks noGrp="1"/>
          </p:cNvSpPr>
          <p:nvPr>
            <p:ph type="title"/>
          </p:nvPr>
        </p:nvSpPr>
        <p:spPr/>
        <p:txBody>
          <a:bodyPr>
            <a:normAutofit fontScale="90000"/>
          </a:bodyPr>
          <a:lstStyle/>
          <a:p>
            <a:pPr algn="ctr"/>
            <a:r>
              <a:rPr lang="en-CA" sz="6000" dirty="0" err="1" smtClean="0">
                <a:solidFill>
                  <a:schemeClr val="bg2">
                    <a:lumMod val="50000"/>
                  </a:schemeClr>
                </a:solidFill>
                <a:latin typeface="Times New Roman" pitchFamily="18" charset="0"/>
                <a:cs typeface="Times New Roman" pitchFamily="18" charset="0"/>
              </a:rPr>
              <a:t>WordPress</a:t>
            </a:r>
            <a:r>
              <a:rPr lang="en-CA" sz="6000" dirty="0" smtClean="0">
                <a:solidFill>
                  <a:schemeClr val="bg2">
                    <a:lumMod val="50000"/>
                  </a:schemeClr>
                </a:solidFill>
                <a:latin typeface="Times New Roman" pitchFamily="18" charset="0"/>
                <a:cs typeface="Times New Roman" pitchFamily="18" charset="0"/>
              </a:rPr>
              <a:t> </a:t>
            </a:r>
            <a:r>
              <a:rPr lang="en-CA" sz="6000" dirty="0">
                <a:solidFill>
                  <a:schemeClr val="bg2">
                    <a:lumMod val="50000"/>
                  </a:schemeClr>
                </a:solidFill>
                <a:latin typeface="Times New Roman" pitchFamily="18" charset="0"/>
                <a:cs typeface="Times New Roman" pitchFamily="18" charset="0"/>
              </a:rPr>
              <a:t>- Dashboard</a:t>
            </a:r>
            <a:r>
              <a:rPr lang="en-CA" dirty="0">
                <a:solidFill>
                  <a:schemeClr val="bg2">
                    <a:lumMod val="50000"/>
                  </a:schemeClr>
                </a:solidFill>
              </a:rPr>
              <a:t/>
            </a:r>
            <a:br>
              <a:rPr lang="en-CA" dirty="0">
                <a:solidFill>
                  <a:schemeClr val="bg2">
                    <a:lumMod val="50000"/>
                  </a:schemeClr>
                </a:solidFill>
              </a:rPr>
            </a:br>
            <a:endParaRPr lang="en-CA" dirty="0">
              <a:solidFill>
                <a:schemeClr val="bg2">
                  <a:lumMod val="50000"/>
                </a:schemeClr>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7400" y="2590800"/>
            <a:ext cx="4876800" cy="37070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39910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4704"/>
            <a:ext cx="8229600" cy="652934"/>
          </a:xfrm>
        </p:spPr>
        <p:txBody>
          <a:bodyPr>
            <a:noAutofit/>
          </a:bodyPr>
          <a:lstStyle/>
          <a:p>
            <a:pPr algn="ctr"/>
            <a:r>
              <a:rPr lang="en-CA" sz="4800" dirty="0">
                <a:solidFill>
                  <a:schemeClr val="bg2">
                    <a:lumMod val="50000"/>
                  </a:schemeClr>
                </a:solidFill>
                <a:latin typeface="Times New Roman" pitchFamily="18" charset="0"/>
                <a:cs typeface="Times New Roman" pitchFamily="18" charset="0"/>
              </a:rPr>
              <a:t>WordPress - General </a:t>
            </a:r>
            <a:r>
              <a:rPr lang="en-CA" sz="4800" dirty="0" smtClean="0">
                <a:solidFill>
                  <a:schemeClr val="bg2">
                    <a:lumMod val="50000"/>
                  </a:schemeClr>
                </a:solidFill>
                <a:latin typeface="Times New Roman" pitchFamily="18" charset="0"/>
                <a:cs typeface="Times New Roman" pitchFamily="18" charset="0"/>
              </a:rPr>
              <a:t>Setting</a:t>
            </a:r>
            <a:br>
              <a:rPr lang="en-CA" sz="4800" dirty="0" smtClean="0">
                <a:solidFill>
                  <a:schemeClr val="bg2">
                    <a:lumMod val="50000"/>
                  </a:schemeClr>
                </a:solidFill>
                <a:latin typeface="Times New Roman" pitchFamily="18" charset="0"/>
                <a:cs typeface="Times New Roman" pitchFamily="18" charset="0"/>
              </a:rPr>
            </a:br>
            <a:r>
              <a:rPr lang="en-CA" sz="4800" dirty="0" smtClean="0">
                <a:solidFill>
                  <a:srgbClr val="FF0000"/>
                </a:solidFill>
                <a:latin typeface="Times New Roman" pitchFamily="18" charset="0"/>
                <a:cs typeface="Times New Roman" pitchFamily="18" charset="0"/>
              </a:rPr>
              <a:t/>
            </a:r>
            <a:br>
              <a:rPr lang="en-CA" sz="4800" dirty="0" smtClean="0">
                <a:solidFill>
                  <a:srgbClr val="FF0000"/>
                </a:solidFill>
                <a:latin typeface="Times New Roman" pitchFamily="18" charset="0"/>
                <a:cs typeface="Times New Roman" pitchFamily="18" charset="0"/>
              </a:rPr>
            </a:br>
            <a:endParaRPr lang="en-CA" sz="4800" dirty="0">
              <a:solidFill>
                <a:srgbClr val="FF00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400" y="838200"/>
            <a:ext cx="6490486" cy="53012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80567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Writing Setting</a:t>
            </a:r>
            <a:r>
              <a:rPr lang="en-CA" dirty="0">
                <a:solidFill>
                  <a:schemeClr val="bg2">
                    <a:lumMod val="50000"/>
                  </a:schemeClr>
                </a:solidFill>
              </a:rPr>
              <a:t/>
            </a:r>
            <a:br>
              <a:rPr lang="en-CA" dirty="0">
                <a:solidFill>
                  <a:schemeClr val="bg2">
                    <a:lumMod val="50000"/>
                  </a:schemeClr>
                </a:solidFill>
              </a:rPr>
            </a:br>
            <a:endParaRPr lang="en-CA" dirty="0">
              <a:solidFill>
                <a:schemeClr val="bg2">
                  <a:lumMod val="50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00200" y="990600"/>
            <a:ext cx="6408712" cy="50415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7080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6712"/>
            <a:ext cx="8229600" cy="5170579"/>
          </a:xfrm>
        </p:spPr>
        <p:txBody>
          <a:bodyPr>
            <a:normAutofit/>
          </a:bodyPr>
          <a:lstStyle/>
          <a:p>
            <a:pPr marL="109728" indent="0" algn="just">
              <a:buNone/>
            </a:pPr>
            <a:endParaRPr lang="en-CA" sz="2000" dirty="0" smtClean="0">
              <a:latin typeface="Times New Roman" pitchFamily="18" charset="0"/>
              <a:cs typeface="Times New Roman" pitchFamily="18" charset="0"/>
            </a:endParaRPr>
          </a:p>
          <a:p>
            <a:pPr algn="just"/>
            <a:endParaRPr lang="en-CA" sz="2000" dirty="0">
              <a:latin typeface="Times New Roman" pitchFamily="18" charset="0"/>
              <a:cs typeface="Times New Roman" pitchFamily="18" charset="0"/>
            </a:endParaRPr>
          </a:p>
        </p:txBody>
      </p:sp>
      <p:sp>
        <p:nvSpPr>
          <p:cNvPr id="3" name="Title 2"/>
          <p:cNvSpPr>
            <a:spLocks noGrp="1"/>
          </p:cNvSpPr>
          <p:nvPr>
            <p:ph type="title"/>
          </p:nvPr>
        </p:nvSpPr>
        <p:spPr>
          <a:xfrm>
            <a:off x="533400" y="152400"/>
            <a:ext cx="8229600" cy="1219200"/>
          </a:xfrm>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Reading Setting</a:t>
            </a:r>
            <a:r>
              <a:rPr lang="en-CA" dirty="0"/>
              <a:t/>
            </a:r>
            <a:br>
              <a:rPr lang="en-CA" dirty="0"/>
            </a:br>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990600"/>
            <a:ext cx="6796674" cy="51329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54891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Discussion Setting</a:t>
            </a:r>
            <a:r>
              <a:rPr lang="en-CA" dirty="0"/>
              <a:t/>
            </a:r>
            <a:br>
              <a:rPr lang="en-CA" dirty="0"/>
            </a:br>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4600" y="1143000"/>
            <a:ext cx="4968552" cy="4725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00338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76672"/>
            <a:ext cx="8229600" cy="504056"/>
          </a:xfrm>
        </p:spPr>
        <p:txBody>
          <a:bodyPr>
            <a:normAutofit fontScale="90000"/>
          </a:bodyPr>
          <a:lstStyle/>
          <a:p>
            <a:pPr algn="ctr"/>
            <a:r>
              <a:rPr lang="en-CA" sz="5300" dirty="0">
                <a:solidFill>
                  <a:schemeClr val="bg2">
                    <a:lumMod val="50000"/>
                  </a:schemeClr>
                </a:solidFill>
                <a:effectLst/>
                <a:latin typeface="Times New Roman" pitchFamily="18" charset="0"/>
                <a:cs typeface="Times New Roman" pitchFamily="18" charset="0"/>
              </a:rPr>
              <a:t>WordPress - Media Setting</a:t>
            </a:r>
            <a:r>
              <a:rPr lang="en-CA" dirty="0"/>
              <a:t/>
            </a:r>
            <a:br>
              <a:rPr lang="en-CA" dirty="0"/>
            </a:br>
            <a:endParaRPr lang="en-CA"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800" y="990600"/>
            <a:ext cx="5715000" cy="51125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47769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CA" sz="3600" dirty="0">
                <a:latin typeface="Times New Roman" pitchFamily="18" charset="0"/>
                <a:cs typeface="Times New Roman" pitchFamily="18" charset="0"/>
              </a:rPr>
              <a:t>WordPress is an open source Content Management System (CMS), which allows the users to build dynamic websites and blog. WordPress is the most popular blogging system on the web and allows updating, customizing and managing the website from its back-end CMS and components.</a:t>
            </a:r>
          </a:p>
        </p:txBody>
      </p:sp>
      <p:sp>
        <p:nvSpPr>
          <p:cNvPr id="3" name="Title 2"/>
          <p:cNvSpPr>
            <a:spLocks noGrp="1"/>
          </p:cNvSpPr>
          <p:nvPr>
            <p:ph type="title"/>
          </p:nvPr>
        </p:nvSpPr>
        <p:spPr>
          <a:xfrm>
            <a:off x="395536" y="188640"/>
            <a:ext cx="8229600" cy="1143000"/>
          </a:xfrm>
        </p:spPr>
        <p:txBody>
          <a:bodyPr>
            <a:normAutofit/>
          </a:bodyPr>
          <a:lstStyle/>
          <a:p>
            <a:pPr algn="ctr"/>
            <a:r>
              <a:rPr lang="en-CA" sz="6600" dirty="0" smtClean="0">
                <a:solidFill>
                  <a:schemeClr val="bg2">
                    <a:lumMod val="50000"/>
                  </a:schemeClr>
                </a:solidFill>
                <a:latin typeface="Times New Roman" pitchFamily="18" charset="0"/>
                <a:cs typeface="Times New Roman" pitchFamily="18" charset="0"/>
              </a:rPr>
              <a:t>Overview</a:t>
            </a:r>
            <a:endParaRPr lang="en-CA" sz="6600"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047368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Permalink Setting</a:t>
            </a:r>
            <a:r>
              <a:rPr lang="en-CA" dirty="0"/>
              <a:t/>
            </a:r>
            <a:br>
              <a:rPr lang="en-CA" dirty="0"/>
            </a:br>
            <a:endParaRPr lang="en-CA"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05000" y="1066800"/>
            <a:ext cx="5715000" cy="5157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12405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34082"/>
          </a:xfrm>
        </p:spPr>
        <p:txBody>
          <a:bodyPr>
            <a:normAutofit fontScale="90000"/>
          </a:bodyPr>
          <a:lstStyle/>
          <a:p>
            <a:pPr algn="ctr"/>
            <a:r>
              <a:rPr lang="en-CA" sz="5400" dirty="0">
                <a:solidFill>
                  <a:schemeClr val="bg2">
                    <a:lumMod val="50000"/>
                  </a:schemeClr>
                </a:solidFill>
                <a:effectLst/>
                <a:latin typeface="Times New Roman" pitchFamily="18" charset="0"/>
                <a:cs typeface="Times New Roman" pitchFamily="18" charset="0"/>
              </a:rPr>
              <a:t>WordPress - Plugin Setting</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1524000"/>
            <a:ext cx="5715000" cy="38164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072558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76672"/>
            <a:ext cx="8229600" cy="940966"/>
          </a:xfrm>
        </p:spPr>
        <p:txBody>
          <a:bodyPr>
            <a:normAutofit fontScale="90000"/>
          </a:bodyPr>
          <a:lstStyle/>
          <a:p>
            <a:r>
              <a:rPr lang="en-CA" sz="5300" dirty="0" err="1" smtClean="0">
                <a:solidFill>
                  <a:schemeClr val="bg2">
                    <a:lumMod val="50000"/>
                  </a:schemeClr>
                </a:solidFill>
                <a:effectLst/>
                <a:latin typeface="Times New Roman" pitchFamily="18" charset="0"/>
                <a:cs typeface="Times New Roman" pitchFamily="18" charset="0"/>
              </a:rPr>
              <a:t>WordPress</a:t>
            </a:r>
            <a:r>
              <a:rPr lang="en-CA" sz="5300" dirty="0" smtClean="0">
                <a:solidFill>
                  <a:schemeClr val="bg2">
                    <a:lumMod val="50000"/>
                  </a:schemeClr>
                </a:solidFill>
                <a:latin typeface="Times New Roman" pitchFamily="18" charset="0"/>
                <a:cs typeface="Times New Roman" pitchFamily="18" charset="0"/>
              </a:rPr>
              <a:t>-Add Category</a:t>
            </a:r>
            <a:r>
              <a:rPr lang="en-CA" dirty="0"/>
              <a:t/>
            </a:r>
            <a:br>
              <a:rPr lang="en-CA" dirty="0"/>
            </a:br>
            <a:r>
              <a:rPr lang="en-CA" sz="2700" b="0" dirty="0">
                <a:solidFill>
                  <a:schemeClr val="tx1"/>
                </a:solidFill>
                <a:effectLst/>
                <a:latin typeface="Times New Roman" pitchFamily="18" charset="0"/>
                <a:cs typeface="Times New Roman" pitchFamily="18" charset="0"/>
              </a:rPr>
              <a:t>Category is used to indicate sections of your site and group related posts. It sorts the group content into different sections. It is a very convenient way to organize </a:t>
            </a:r>
            <a:r>
              <a:rPr lang="en-CA" sz="2700" b="0" dirty="0">
                <a:solidFill>
                  <a:schemeClr val="tx1"/>
                </a:solidFill>
                <a:latin typeface="Times New Roman" pitchFamily="18" charset="0"/>
                <a:cs typeface="Times New Roman" pitchFamily="18" charset="0"/>
              </a:rPr>
              <a:t>the posts.</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214728" y="1988840"/>
            <a:ext cx="4714543" cy="4752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51087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417638"/>
          </a:xfrm>
        </p:spPr>
        <p:txBody>
          <a:bodyPr>
            <a:normAutofit fontScale="90000"/>
          </a:bodyPr>
          <a:lstStyle/>
          <a:p>
            <a:pPr algn="ctr"/>
            <a:r>
              <a:rPr lang="en-CA" sz="4000" dirty="0">
                <a:solidFill>
                  <a:schemeClr val="bg2">
                    <a:lumMod val="50000"/>
                  </a:schemeClr>
                </a:solidFill>
                <a:effectLst/>
                <a:latin typeface="Times New Roman" pitchFamily="18" charset="0"/>
                <a:cs typeface="Times New Roman" pitchFamily="18" charset="0"/>
              </a:rPr>
              <a:t>WordPress </a:t>
            </a:r>
            <a:r>
              <a:rPr lang="en-CA" sz="4000" dirty="0" smtClean="0">
                <a:solidFill>
                  <a:schemeClr val="bg2">
                    <a:lumMod val="50000"/>
                  </a:schemeClr>
                </a:solidFill>
                <a:effectLst/>
                <a:latin typeface="Times New Roman" pitchFamily="18" charset="0"/>
                <a:cs typeface="Times New Roman" pitchFamily="18" charset="0"/>
              </a:rPr>
              <a:t>– Edit and Delete </a:t>
            </a:r>
            <a:r>
              <a:rPr lang="en-CA" sz="4000" dirty="0">
                <a:solidFill>
                  <a:schemeClr val="bg2">
                    <a:lumMod val="50000"/>
                  </a:schemeClr>
                </a:solidFill>
                <a:effectLst/>
                <a:latin typeface="Times New Roman" pitchFamily="18" charset="0"/>
                <a:cs typeface="Times New Roman" pitchFamily="18" charset="0"/>
              </a:rPr>
              <a:t>Category</a:t>
            </a:r>
            <a:r>
              <a:rPr lang="en-CA" dirty="0"/>
              <a:t/>
            </a:r>
            <a:br>
              <a:rPr lang="en-CA" dirty="0"/>
            </a:br>
            <a:endParaRPr lang="en-CA"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547664" y="908720"/>
            <a:ext cx="6313884" cy="5832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97159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4704"/>
            <a:ext cx="8229600" cy="652934"/>
          </a:xfrm>
        </p:spPr>
        <p:txBody>
          <a:bodyPr>
            <a:normAutofit fontScale="90000"/>
          </a:bodyPr>
          <a:lstStyle/>
          <a:p>
            <a:pPr algn="ctr"/>
            <a:r>
              <a:rPr lang="en-CA" sz="4000" dirty="0" err="1" smtClean="0">
                <a:solidFill>
                  <a:schemeClr val="bg2">
                    <a:lumMod val="50000"/>
                  </a:schemeClr>
                </a:solidFill>
                <a:effectLst/>
                <a:latin typeface="Times New Roman" pitchFamily="18" charset="0"/>
                <a:cs typeface="Times New Roman" pitchFamily="18" charset="0"/>
              </a:rPr>
              <a:t>WordPress</a:t>
            </a:r>
            <a:r>
              <a:rPr lang="en-CA" sz="4000" dirty="0" smtClean="0">
                <a:solidFill>
                  <a:schemeClr val="bg2">
                    <a:lumMod val="50000"/>
                  </a:schemeClr>
                </a:solidFill>
                <a:effectLst/>
                <a:latin typeface="Times New Roman" pitchFamily="18" charset="0"/>
                <a:cs typeface="Times New Roman" pitchFamily="18" charset="0"/>
              </a:rPr>
              <a:t>–</a:t>
            </a:r>
            <a:r>
              <a:rPr lang="en-CA" sz="4000" dirty="0" err="1" smtClean="0">
                <a:solidFill>
                  <a:schemeClr val="bg2">
                    <a:lumMod val="50000"/>
                  </a:schemeClr>
                </a:solidFill>
                <a:effectLst/>
                <a:latin typeface="Times New Roman" pitchFamily="18" charset="0"/>
                <a:cs typeface="Times New Roman" pitchFamily="18" charset="0"/>
              </a:rPr>
              <a:t>Add,Edit,Delete,Preview</a:t>
            </a:r>
            <a:r>
              <a:rPr lang="en-CA" sz="4000" dirty="0" smtClean="0">
                <a:solidFill>
                  <a:schemeClr val="bg2">
                    <a:lumMod val="50000"/>
                  </a:schemeClr>
                </a:solidFill>
                <a:effectLst/>
                <a:latin typeface="Times New Roman" pitchFamily="18" charset="0"/>
                <a:cs typeface="Times New Roman" pitchFamily="18" charset="0"/>
              </a:rPr>
              <a:t> and </a:t>
            </a:r>
            <a:r>
              <a:rPr lang="en-CA" sz="4000" dirty="0">
                <a:solidFill>
                  <a:schemeClr val="bg2">
                    <a:lumMod val="50000"/>
                  </a:schemeClr>
                </a:solidFill>
                <a:effectLst/>
                <a:latin typeface="Times New Roman" pitchFamily="18" charset="0"/>
                <a:cs typeface="Times New Roman" pitchFamily="18" charset="0"/>
              </a:rPr>
              <a:t>Publish </a:t>
            </a:r>
            <a:r>
              <a:rPr lang="en-CA" sz="4000" dirty="0" smtClean="0">
                <a:solidFill>
                  <a:schemeClr val="bg2">
                    <a:lumMod val="50000"/>
                  </a:schemeClr>
                </a:solidFill>
                <a:effectLst/>
                <a:latin typeface="Times New Roman" pitchFamily="18" charset="0"/>
                <a:cs typeface="Times New Roman" pitchFamily="18" charset="0"/>
              </a:rPr>
              <a:t>Posts</a:t>
            </a:r>
            <a:br>
              <a:rPr lang="en-CA" sz="4000" dirty="0" smtClean="0">
                <a:solidFill>
                  <a:schemeClr val="bg2">
                    <a:lumMod val="50000"/>
                  </a:schemeClr>
                </a:solidFill>
                <a:effectLst/>
                <a:latin typeface="Times New Roman" pitchFamily="18" charset="0"/>
                <a:cs typeface="Times New Roman" pitchFamily="18" charset="0"/>
              </a:rPr>
            </a:br>
            <a:r>
              <a:rPr lang="en-CA" sz="2700" b="0" dirty="0" err="1">
                <a:effectLst/>
                <a:latin typeface="Times New Roman" pitchFamily="18" charset="0"/>
                <a:cs typeface="Times New Roman" pitchFamily="18" charset="0"/>
              </a:rPr>
              <a:t>Posts</a:t>
            </a:r>
            <a:r>
              <a:rPr lang="en-CA" sz="2700" b="0" dirty="0">
                <a:effectLst/>
                <a:latin typeface="Times New Roman" pitchFamily="18" charset="0"/>
                <a:cs typeface="Times New Roman" pitchFamily="18" charset="0"/>
              </a:rPr>
              <a:t> are also known as articles and sometimes referred as blogs or blog posts. These are used to popularize your blogs.</a:t>
            </a:r>
            <a:r>
              <a:rPr lang="en-CA" dirty="0"/>
              <a:t/>
            </a:r>
            <a:br>
              <a:rPr lang="en-CA" dirty="0"/>
            </a:br>
            <a:endParaRPr lang="en-CA"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331640" y="1844824"/>
            <a:ext cx="6336704" cy="50131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66621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528" y="116632"/>
            <a:ext cx="9525744" cy="1143000"/>
          </a:xfrm>
        </p:spPr>
        <p:txBody>
          <a:bodyPr>
            <a:noAutofit/>
          </a:bodyPr>
          <a:lstStyle/>
          <a:p>
            <a:pPr algn="ctr"/>
            <a:r>
              <a:rPr lang="en-CA" sz="4000" dirty="0" err="1" smtClean="0">
                <a:solidFill>
                  <a:schemeClr val="bg2">
                    <a:lumMod val="50000"/>
                  </a:schemeClr>
                </a:solidFill>
                <a:effectLst/>
                <a:latin typeface="Times New Roman" pitchFamily="18" charset="0"/>
                <a:cs typeface="Times New Roman" pitchFamily="18" charset="0"/>
              </a:rPr>
              <a:t>Wordpress-Add,Edit</a:t>
            </a:r>
            <a:r>
              <a:rPr lang="en-CA" sz="4000" dirty="0" smtClean="0">
                <a:solidFill>
                  <a:schemeClr val="bg2">
                    <a:lumMod val="50000"/>
                  </a:schemeClr>
                </a:solidFill>
                <a:latin typeface="Times New Roman" pitchFamily="18" charset="0"/>
                <a:cs typeface="Times New Roman" pitchFamily="18" charset="0"/>
              </a:rPr>
              <a:t> and Delete Media</a:t>
            </a:r>
            <a:br>
              <a:rPr lang="en-CA" sz="4000" dirty="0" smtClean="0">
                <a:solidFill>
                  <a:schemeClr val="bg2">
                    <a:lumMod val="50000"/>
                  </a:schemeClr>
                </a:solidFill>
                <a:latin typeface="Times New Roman" pitchFamily="18" charset="0"/>
                <a:cs typeface="Times New Roman" pitchFamily="18" charset="0"/>
              </a:rPr>
            </a:br>
            <a:r>
              <a:rPr lang="en-CA" sz="2400" b="0" dirty="0" err="1">
                <a:effectLst/>
                <a:latin typeface="Times New Roman" pitchFamily="18" charset="0"/>
                <a:cs typeface="Times New Roman" pitchFamily="18" charset="0"/>
              </a:rPr>
              <a:t>Media</a:t>
            </a:r>
            <a:r>
              <a:rPr lang="en-CA" sz="2400" b="0" dirty="0">
                <a:effectLst/>
                <a:latin typeface="Times New Roman" pitchFamily="18" charset="0"/>
                <a:cs typeface="Times New Roman" pitchFamily="18" charset="0"/>
              </a:rPr>
              <a:t> Library consists of the images, audios, videos and files that you can upload and add to the content when writing a Post or </a:t>
            </a:r>
            <a:r>
              <a:rPr lang="en-CA" sz="2400" b="0" dirty="0" smtClean="0">
                <a:effectLst/>
                <a:latin typeface="Times New Roman" pitchFamily="18" charset="0"/>
                <a:cs typeface="Times New Roman" pitchFamily="18" charset="0"/>
              </a:rPr>
              <a:t>Page.</a:t>
            </a:r>
            <a:endParaRPr lang="en-CA" sz="2400" b="0" dirty="0">
              <a:solidFill>
                <a:schemeClr val="bg2">
                  <a:lumMod val="50000"/>
                </a:schemeClr>
              </a:solidFill>
              <a:effectLst/>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691680" y="1556792"/>
            <a:ext cx="5715000" cy="50405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55566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60648"/>
            <a:ext cx="9540552" cy="1143000"/>
          </a:xfrm>
        </p:spPr>
        <p:txBody>
          <a:bodyPr>
            <a:normAutofit fontScale="90000"/>
          </a:bodyPr>
          <a:lstStyle/>
          <a:p>
            <a:r>
              <a:rPr lang="en-CA" dirty="0" err="1" smtClean="0">
                <a:solidFill>
                  <a:schemeClr val="bg2">
                    <a:lumMod val="50000"/>
                  </a:schemeClr>
                </a:solidFill>
                <a:effectLst/>
                <a:latin typeface="Times New Roman" pitchFamily="18" charset="0"/>
                <a:cs typeface="Times New Roman" pitchFamily="18" charset="0"/>
              </a:rPr>
              <a:t>Wordpress-Add,Edit,Delete</a:t>
            </a:r>
            <a:r>
              <a:rPr lang="en-CA" dirty="0" smtClean="0">
                <a:solidFill>
                  <a:schemeClr val="bg2">
                    <a:lumMod val="50000"/>
                  </a:schemeClr>
                </a:solidFill>
                <a:effectLst/>
                <a:latin typeface="Times New Roman" pitchFamily="18" charset="0"/>
                <a:cs typeface="Times New Roman" pitchFamily="18" charset="0"/>
              </a:rPr>
              <a:t> and view Pages</a:t>
            </a:r>
            <a:br>
              <a:rPr lang="en-CA" dirty="0" smtClean="0">
                <a:solidFill>
                  <a:schemeClr val="bg2">
                    <a:lumMod val="50000"/>
                  </a:schemeClr>
                </a:solidFill>
                <a:effectLst/>
                <a:latin typeface="Times New Roman" pitchFamily="18" charset="0"/>
                <a:cs typeface="Times New Roman" pitchFamily="18" charset="0"/>
              </a:rPr>
            </a:br>
            <a:r>
              <a:rPr lang="en-CA" sz="2700" b="0" dirty="0">
                <a:effectLst/>
                <a:latin typeface="Times New Roman" pitchFamily="18" charset="0"/>
                <a:cs typeface="Times New Roman" pitchFamily="18" charset="0"/>
              </a:rPr>
              <a:t>Adding pages is similar to adding posts in WordPress. Pages are static content and often do not change its displayed information</a:t>
            </a:r>
            <a:r>
              <a:rPr lang="en-CA" sz="2700" dirty="0">
                <a:latin typeface="Times New Roman" pitchFamily="18" charset="0"/>
                <a:cs typeface="Times New Roman" pitchFamily="18" charset="0"/>
              </a:rPr>
              <a:t>.</a:t>
            </a:r>
            <a:endParaRPr lang="en-CA" sz="2700" dirty="0">
              <a:solidFill>
                <a:schemeClr val="bg2">
                  <a:lumMod val="50000"/>
                </a:schemeClr>
              </a:solidFill>
              <a:effectLst/>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691680" y="1772816"/>
            <a:ext cx="5715000" cy="50851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053337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274638"/>
            <a:ext cx="8712968" cy="1143000"/>
          </a:xfrm>
        </p:spPr>
        <p:txBody>
          <a:bodyPr>
            <a:normAutofit fontScale="90000"/>
          </a:bodyPr>
          <a:lstStyle/>
          <a:p>
            <a:r>
              <a:rPr lang="en-CA" sz="4400" dirty="0" err="1" smtClean="0">
                <a:solidFill>
                  <a:schemeClr val="bg2">
                    <a:lumMod val="50000"/>
                  </a:schemeClr>
                </a:solidFill>
                <a:effectLst/>
                <a:latin typeface="Times New Roman" pitchFamily="18" charset="0"/>
                <a:cs typeface="Times New Roman" pitchFamily="18" charset="0"/>
              </a:rPr>
              <a:t>Wordpress</a:t>
            </a:r>
            <a:r>
              <a:rPr lang="en-CA" sz="4400" dirty="0" smtClean="0">
                <a:solidFill>
                  <a:schemeClr val="bg2">
                    <a:lumMod val="50000"/>
                  </a:schemeClr>
                </a:solidFill>
                <a:effectLst/>
                <a:latin typeface="Times New Roman" pitchFamily="18" charset="0"/>
                <a:cs typeface="Times New Roman" pitchFamily="18" charset="0"/>
              </a:rPr>
              <a:t> -Add , Edit and Delete Tags</a:t>
            </a:r>
            <a:r>
              <a:rPr lang="en-CA" sz="5400" dirty="0" smtClean="0">
                <a:solidFill>
                  <a:schemeClr val="bg2">
                    <a:lumMod val="50000"/>
                  </a:schemeClr>
                </a:solidFill>
                <a:effectLst/>
                <a:latin typeface="Times New Roman" pitchFamily="18" charset="0"/>
                <a:cs typeface="Times New Roman" pitchFamily="18" charset="0"/>
              </a:rPr>
              <a:t/>
            </a:r>
            <a:br>
              <a:rPr lang="en-CA" sz="5400" dirty="0" smtClean="0">
                <a:solidFill>
                  <a:schemeClr val="bg2">
                    <a:lumMod val="50000"/>
                  </a:schemeClr>
                </a:solidFill>
                <a:effectLst/>
                <a:latin typeface="Times New Roman" pitchFamily="18" charset="0"/>
                <a:cs typeface="Times New Roman" pitchFamily="18" charset="0"/>
              </a:rPr>
            </a:br>
            <a:r>
              <a:rPr lang="en-CA" sz="3100" b="0" dirty="0">
                <a:latin typeface="Times New Roman" pitchFamily="18" charset="0"/>
                <a:cs typeface="Times New Roman" pitchFamily="18" charset="0"/>
              </a:rPr>
              <a:t>Tag is a small information attached to the main content or post for the purpose of </a:t>
            </a:r>
            <a:r>
              <a:rPr lang="en-CA" sz="3100" b="0" dirty="0" smtClean="0">
                <a:latin typeface="Times New Roman" pitchFamily="18" charset="0"/>
                <a:cs typeface="Times New Roman" pitchFamily="18" charset="0"/>
              </a:rPr>
              <a:t>identification.</a:t>
            </a:r>
            <a:endParaRPr lang="en-CA" sz="3100" b="0" dirty="0">
              <a:solidFill>
                <a:schemeClr val="bg2">
                  <a:lumMod val="50000"/>
                </a:schemeClr>
              </a:solidFill>
              <a:effectLst/>
              <a:latin typeface="Times New Roman" pitchFamily="18" charset="0"/>
              <a:cs typeface="Times New Roman" pitchFamily="18" charset="0"/>
            </a:endParaRP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712728" y="1753602"/>
            <a:ext cx="5718544" cy="4987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42117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88640"/>
            <a:ext cx="8229600" cy="1228998"/>
          </a:xfrm>
        </p:spPr>
        <p:txBody>
          <a:bodyPr>
            <a:normAutofit fontScale="90000"/>
          </a:bodyPr>
          <a:lstStyle/>
          <a:p>
            <a:r>
              <a:rPr lang="en-CA" dirty="0" err="1" smtClean="0">
                <a:solidFill>
                  <a:schemeClr val="bg2">
                    <a:lumMod val="50000"/>
                  </a:schemeClr>
                </a:solidFill>
                <a:latin typeface="Times New Roman" pitchFamily="18" charset="0"/>
                <a:cs typeface="Times New Roman" pitchFamily="18" charset="0"/>
              </a:rPr>
              <a:t>Wordpress-Add,Edit</a:t>
            </a:r>
            <a:r>
              <a:rPr lang="en-CA" dirty="0" smtClean="0">
                <a:solidFill>
                  <a:schemeClr val="bg2">
                    <a:lumMod val="50000"/>
                  </a:schemeClr>
                </a:solidFill>
                <a:latin typeface="Times New Roman" pitchFamily="18" charset="0"/>
                <a:cs typeface="Times New Roman" pitchFamily="18" charset="0"/>
              </a:rPr>
              <a:t> and Delete Links</a:t>
            </a:r>
            <a:br>
              <a:rPr lang="en-CA" dirty="0" smtClean="0">
                <a:solidFill>
                  <a:schemeClr val="bg2">
                    <a:lumMod val="50000"/>
                  </a:schemeClr>
                </a:solidFill>
                <a:latin typeface="Times New Roman" pitchFamily="18" charset="0"/>
                <a:cs typeface="Times New Roman" pitchFamily="18" charset="0"/>
              </a:rPr>
            </a:br>
            <a:r>
              <a:rPr lang="en-CA" sz="2700" b="0" dirty="0">
                <a:effectLst/>
                <a:latin typeface="Times New Roman" pitchFamily="18" charset="0"/>
                <a:cs typeface="Times New Roman" pitchFamily="18" charset="0"/>
              </a:rPr>
              <a:t>Link is a connection from one resource to another. Adding links to your pages or blog posts help you to connect to other pages.</a:t>
            </a:r>
          </a:p>
        </p:txBody>
      </p:sp>
      <p:pic>
        <p:nvPicPr>
          <p:cNvPr id="6147" name="Picture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297647" y="1481138"/>
            <a:ext cx="4548705" cy="526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24695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417638"/>
          </a:xfrm>
        </p:spPr>
        <p:txBody>
          <a:bodyPr>
            <a:noAutofit/>
          </a:bodyPr>
          <a:lstStyle/>
          <a:p>
            <a:r>
              <a:rPr lang="en-CA" sz="4000" dirty="0" err="1" smtClean="0">
                <a:solidFill>
                  <a:schemeClr val="bg2">
                    <a:lumMod val="50000"/>
                  </a:schemeClr>
                </a:solidFill>
                <a:effectLst/>
                <a:latin typeface="Times New Roman" pitchFamily="18" charset="0"/>
                <a:cs typeface="Times New Roman" pitchFamily="18" charset="0"/>
              </a:rPr>
              <a:t>Wordpress</a:t>
            </a:r>
            <a:r>
              <a:rPr lang="en-CA" sz="4000" dirty="0" smtClean="0">
                <a:solidFill>
                  <a:schemeClr val="bg2">
                    <a:lumMod val="50000"/>
                  </a:schemeClr>
                </a:solidFill>
                <a:effectLst/>
                <a:latin typeface="Times New Roman" pitchFamily="18" charset="0"/>
                <a:cs typeface="Times New Roman" pitchFamily="18" charset="0"/>
              </a:rPr>
              <a:t>-Add and Edit Comments</a:t>
            </a:r>
            <a:br>
              <a:rPr lang="en-CA" sz="4000" dirty="0" smtClean="0">
                <a:solidFill>
                  <a:schemeClr val="bg2">
                    <a:lumMod val="50000"/>
                  </a:schemeClr>
                </a:solidFill>
                <a:effectLst/>
                <a:latin typeface="Times New Roman" pitchFamily="18" charset="0"/>
                <a:cs typeface="Times New Roman" pitchFamily="18" charset="0"/>
              </a:rPr>
            </a:br>
            <a:r>
              <a:rPr lang="en-CA" sz="2000" b="0" dirty="0">
                <a:latin typeface="Times New Roman" pitchFamily="18" charset="0"/>
                <a:cs typeface="Times New Roman" pitchFamily="18" charset="0"/>
              </a:rPr>
              <a:t>Adding comments allows your visitors to have a discussion with you. Comments are approved by the admin and then posted to be discussed further.</a:t>
            </a:r>
            <a:endParaRPr lang="en-CA" sz="2000" b="0" dirty="0">
              <a:solidFill>
                <a:schemeClr val="bg2">
                  <a:lumMod val="50000"/>
                </a:schemeClr>
              </a:solidFill>
              <a:effectLst/>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475656" y="1412776"/>
            <a:ext cx="6408711" cy="5445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56308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916832"/>
            <a:ext cx="8229600" cy="4093915"/>
          </a:xfrm>
        </p:spPr>
        <p:txBody>
          <a:bodyPr>
            <a:normAutofit/>
          </a:bodyPr>
          <a:lstStyle/>
          <a:p>
            <a:pPr marL="109728" indent="0">
              <a:buNone/>
            </a:pPr>
            <a:r>
              <a:rPr lang="en-CA" sz="3600" dirty="0">
                <a:latin typeface="Times New Roman" pitchFamily="18" charset="0"/>
                <a:cs typeface="Times New Roman" pitchFamily="18" charset="0"/>
              </a:rPr>
              <a:t>The Content Management System (CMS) is a software which stores all the data such as text, photos, music, documents, etc. and is made available on your website. It helps in editing, publishing and modifying the content of the website.</a:t>
            </a:r>
          </a:p>
        </p:txBody>
      </p:sp>
      <p:sp>
        <p:nvSpPr>
          <p:cNvPr id="3" name="Title 2"/>
          <p:cNvSpPr>
            <a:spLocks noGrp="1"/>
          </p:cNvSpPr>
          <p:nvPr>
            <p:ph type="title"/>
          </p:nvPr>
        </p:nvSpPr>
        <p:spPr>
          <a:xfrm>
            <a:off x="467544" y="1124744"/>
            <a:ext cx="8229600" cy="697558"/>
          </a:xfrm>
        </p:spPr>
        <p:txBody>
          <a:bodyPr>
            <a:noAutofit/>
          </a:bodyPr>
          <a:lstStyle/>
          <a:p>
            <a:pPr algn="ctr"/>
            <a:r>
              <a:rPr lang="en-CA" sz="4800" dirty="0">
                <a:solidFill>
                  <a:schemeClr val="bg2">
                    <a:lumMod val="50000"/>
                  </a:schemeClr>
                </a:solidFill>
                <a:latin typeface="Times New Roman" pitchFamily="18" charset="0"/>
                <a:cs typeface="Times New Roman" pitchFamily="18" charset="0"/>
              </a:rPr>
              <a:t>What is Content Management System (CMS)?</a:t>
            </a:r>
            <a:r>
              <a:rPr lang="en-CA" sz="4800" dirty="0">
                <a:solidFill>
                  <a:srgbClr val="FF0000"/>
                </a:solidFill>
                <a:latin typeface="Times New Roman" pitchFamily="18" charset="0"/>
                <a:cs typeface="Times New Roman" pitchFamily="18" charset="0"/>
              </a:rPr>
              <a:t/>
            </a:r>
            <a:br>
              <a:rPr lang="en-CA" sz="4800" dirty="0">
                <a:solidFill>
                  <a:srgbClr val="FF0000"/>
                </a:solidFill>
                <a:latin typeface="Times New Roman" pitchFamily="18" charset="0"/>
                <a:cs typeface="Times New Roman" pitchFamily="18" charset="0"/>
              </a:rPr>
            </a:br>
            <a:endParaRPr lang="en-CA" sz="48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4087194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smtClean="0">
                <a:solidFill>
                  <a:schemeClr val="bg2">
                    <a:lumMod val="50000"/>
                  </a:schemeClr>
                </a:solidFill>
                <a:latin typeface="Times New Roman" pitchFamily="18" charset="0"/>
                <a:cs typeface="Times New Roman" pitchFamily="18" charset="0"/>
              </a:rPr>
              <a:t>  </a:t>
            </a:r>
            <a:r>
              <a:rPr lang="en-CA" dirty="0" err="1" smtClean="0">
                <a:solidFill>
                  <a:schemeClr val="bg2">
                    <a:lumMod val="50000"/>
                  </a:schemeClr>
                </a:solidFill>
                <a:latin typeface="Times New Roman" pitchFamily="18" charset="0"/>
                <a:cs typeface="Times New Roman" pitchFamily="18" charset="0"/>
              </a:rPr>
              <a:t>Wordpress</a:t>
            </a:r>
            <a:r>
              <a:rPr lang="en-CA" dirty="0" smtClean="0">
                <a:solidFill>
                  <a:schemeClr val="bg2">
                    <a:lumMod val="50000"/>
                  </a:schemeClr>
                </a:solidFill>
                <a:latin typeface="Times New Roman" pitchFamily="18" charset="0"/>
                <a:cs typeface="Times New Roman" pitchFamily="18" charset="0"/>
              </a:rPr>
              <a:t>-View and Install Plugin</a:t>
            </a:r>
            <a:br>
              <a:rPr lang="en-CA" dirty="0" smtClean="0">
                <a:solidFill>
                  <a:schemeClr val="bg2">
                    <a:lumMod val="50000"/>
                  </a:schemeClr>
                </a:solidFill>
                <a:latin typeface="Times New Roman" pitchFamily="18" charset="0"/>
                <a:cs typeface="Times New Roman" pitchFamily="18" charset="0"/>
              </a:rPr>
            </a:br>
            <a:r>
              <a:rPr lang="en-CA" sz="2200" dirty="0">
                <a:effectLst/>
                <a:latin typeface="Times New Roman" pitchFamily="18" charset="0"/>
                <a:cs typeface="Times New Roman" pitchFamily="18" charset="0"/>
              </a:rPr>
              <a:t>It helps you to enable and disable WordPress Plugins. This adds the unique features to an existing web site. Plugins extend and enlarge the functionality of WordPress.</a:t>
            </a:r>
            <a:endParaRPr lang="en-CA" sz="2200" dirty="0">
              <a:solidFill>
                <a:schemeClr val="bg2">
                  <a:lumMod val="50000"/>
                </a:schemeClr>
              </a:solidFill>
              <a:effectLst/>
              <a:latin typeface="Times New Roman" pitchFamily="18" charset="0"/>
              <a:cs typeface="Times New Roman" pitchFamily="18" charset="0"/>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691680" y="1673424"/>
            <a:ext cx="5715000" cy="518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10039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908720"/>
            <a:ext cx="7848872" cy="5949280"/>
          </a:xfrm>
        </p:spPr>
        <p:txBody>
          <a:bodyPr>
            <a:normAutofit/>
          </a:bodyPr>
          <a:lstStyle/>
          <a:p>
            <a:pPr marL="109728" indent="0" algn="just">
              <a:buNone/>
            </a:pPr>
            <a:r>
              <a:rPr lang="en-CA" sz="3000" dirty="0">
                <a:effectLst>
                  <a:outerShdw blurRad="38100" dist="38100" dir="2700000" algn="tl">
                    <a:srgbClr val="000000">
                      <a:alpha val="43137"/>
                    </a:srgbClr>
                  </a:outerShdw>
                </a:effectLst>
                <a:latin typeface="Times New Roman" pitchFamily="18" charset="0"/>
                <a:cs typeface="Times New Roman" pitchFamily="18" charset="0"/>
              </a:rPr>
              <a:t>Every user has their own role in </a:t>
            </a:r>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WordPress. These </a:t>
            </a:r>
            <a:r>
              <a:rPr lang="en-CA" sz="3000" dirty="0">
                <a:effectLst>
                  <a:outerShdw blurRad="38100" dist="38100" dir="2700000" algn="tl">
                    <a:srgbClr val="000000">
                      <a:alpha val="43137"/>
                    </a:srgbClr>
                  </a:outerShdw>
                </a:effectLst>
                <a:latin typeface="Times New Roman" pitchFamily="18" charset="0"/>
                <a:cs typeface="Times New Roman" pitchFamily="18" charset="0"/>
              </a:rPr>
              <a:t>roles can be allotted only by the Admin.</a:t>
            </a:r>
          </a:p>
          <a:p>
            <a:pPr marL="109728" indent="0" algn="just">
              <a:buNone/>
            </a:pPr>
            <a:r>
              <a:rPr lang="en-CA" sz="3000" dirty="0">
                <a:effectLst>
                  <a:outerShdw blurRad="38100" dist="38100" dir="2700000" algn="tl">
                    <a:srgbClr val="000000">
                      <a:alpha val="43137"/>
                    </a:srgbClr>
                  </a:outerShdw>
                </a:effectLst>
                <a:latin typeface="Times New Roman" pitchFamily="18" charset="0"/>
                <a:cs typeface="Times New Roman" pitchFamily="18" charset="0"/>
              </a:rPr>
              <a:t>Here are few pre-defined roles available in WordPress −</a:t>
            </a: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Administrator</a:t>
            </a:r>
            <a:endParaRPr lang="en-CA" sz="3000" dirty="0">
              <a:effectLst>
                <a:outerShdw blurRad="38100" dist="38100" dir="2700000" algn="tl">
                  <a:srgbClr val="000000">
                    <a:alpha val="43137"/>
                  </a:srgbClr>
                </a:outerShdw>
              </a:effectLst>
              <a:latin typeface="Times New Roman" pitchFamily="18" charset="0"/>
              <a:cs typeface="Times New Roman" pitchFamily="18" charset="0"/>
            </a:endParaRPr>
          </a:p>
          <a:p>
            <a:r>
              <a:rPr lang="en-CA" sz="3000" dirty="0">
                <a:effectLst>
                  <a:outerShdw blurRad="38100" dist="38100" dir="2700000" algn="tl">
                    <a:srgbClr val="000000">
                      <a:alpha val="43137"/>
                    </a:srgbClr>
                  </a:outerShdw>
                </a:effectLst>
                <a:latin typeface="Times New Roman" pitchFamily="18" charset="0"/>
                <a:cs typeface="Times New Roman" pitchFamily="18" charset="0"/>
              </a:rPr>
              <a:t>Editor </a:t>
            </a:r>
            <a:endParaRPr lang="en-CA" sz="3000"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Author </a:t>
            </a: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Contributor </a:t>
            </a: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Follower </a:t>
            </a: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Viewer.</a:t>
            </a:r>
            <a:endParaRPr lang="en-CA" sz="3000" dirty="0">
              <a:effectLst>
                <a:outerShdw blurRad="38100" dist="38100" dir="2700000" algn="tl">
                  <a:srgbClr val="000000">
                    <a:alpha val="43137"/>
                  </a:srgbClr>
                </a:outerShdw>
              </a:effectLst>
              <a:latin typeface="Times New Roman" pitchFamily="18" charset="0"/>
              <a:cs typeface="Times New Roman" pitchFamily="18" charset="0"/>
            </a:endParaRPr>
          </a:p>
          <a:p>
            <a:endParaRPr lang="en-CA" dirty="0"/>
          </a:p>
        </p:txBody>
      </p:sp>
      <p:sp>
        <p:nvSpPr>
          <p:cNvPr id="3" name="Title 2"/>
          <p:cNvSpPr>
            <a:spLocks noGrp="1"/>
          </p:cNvSpPr>
          <p:nvPr>
            <p:ph type="title"/>
          </p:nvPr>
        </p:nvSpPr>
        <p:spPr/>
        <p:txBody>
          <a:bodyPr>
            <a:normAutofit fontScale="90000"/>
          </a:bodyPr>
          <a:lstStyle/>
          <a:p>
            <a:pPr algn="ctr"/>
            <a:r>
              <a:rPr lang="en-CA" sz="5300" dirty="0">
                <a:solidFill>
                  <a:schemeClr val="bg2">
                    <a:lumMod val="50000"/>
                  </a:schemeClr>
                </a:solidFill>
                <a:effectLst/>
                <a:latin typeface="Times New Roman" pitchFamily="18" charset="0"/>
                <a:cs typeface="Times New Roman" pitchFamily="18" charset="0"/>
              </a:rPr>
              <a:t>WordPress - User Roles</a:t>
            </a:r>
            <a:r>
              <a:rPr lang="en-CA" dirty="0"/>
              <a:t/>
            </a:r>
            <a:br>
              <a:rPr lang="en-CA" dirty="0"/>
            </a:br>
            <a:endParaRPr lang="en-CA" dirty="0"/>
          </a:p>
        </p:txBody>
      </p:sp>
    </p:spTree>
    <p:extLst>
      <p:ext uri="{BB962C8B-B14F-4D97-AF65-F5344CB8AC3E}">
        <p14:creationId xmlns:p14="http://schemas.microsoft.com/office/powerpoint/2010/main" xmlns="" val="36881186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Add Users</a:t>
            </a:r>
            <a:r>
              <a:rPr lang="en-CA" dirty="0"/>
              <a:t/>
            </a:r>
            <a:br>
              <a:rPr lang="en-CA" dirty="0"/>
            </a:br>
            <a:endParaRPr lang="en-CA"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763688" y="1196752"/>
            <a:ext cx="5633977" cy="54620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56149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dirty="0" err="1" smtClean="0">
                <a:solidFill>
                  <a:schemeClr val="bg2">
                    <a:lumMod val="50000"/>
                  </a:schemeClr>
                </a:solidFill>
                <a:effectLst/>
                <a:latin typeface="Times New Roman" pitchFamily="18" charset="0"/>
                <a:cs typeface="Times New Roman" pitchFamily="18" charset="0"/>
              </a:rPr>
              <a:t>Wordpress</a:t>
            </a:r>
            <a:r>
              <a:rPr lang="en-CA" dirty="0" smtClean="0">
                <a:solidFill>
                  <a:schemeClr val="bg2">
                    <a:lumMod val="50000"/>
                  </a:schemeClr>
                </a:solidFill>
                <a:effectLst/>
                <a:latin typeface="Times New Roman" pitchFamily="18" charset="0"/>
                <a:cs typeface="Times New Roman" pitchFamily="18" charset="0"/>
              </a:rPr>
              <a:t>-Edit and Delete Users</a:t>
            </a:r>
            <a:endParaRPr lang="en-CA" dirty="0">
              <a:solidFill>
                <a:schemeClr val="bg2">
                  <a:lumMod val="50000"/>
                </a:schemeClr>
              </a:solidFill>
              <a:effectLst/>
              <a:latin typeface="Times New Roman" pitchFamily="18" charset="0"/>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1600" y="1556792"/>
            <a:ext cx="7488832" cy="4608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42687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6632"/>
            <a:ext cx="8229600" cy="1080120"/>
          </a:xfrm>
        </p:spPr>
        <p:txBody>
          <a:bodyPr>
            <a:normAutofit/>
          </a:bodyPr>
          <a:lstStyle/>
          <a:p>
            <a:pPr algn="ctr"/>
            <a:r>
              <a:rPr lang="en-CA" sz="5400" dirty="0" smtClean="0">
                <a:solidFill>
                  <a:schemeClr val="bg2">
                    <a:lumMod val="50000"/>
                  </a:schemeClr>
                </a:solidFill>
                <a:latin typeface="Times New Roman" pitchFamily="18" charset="0"/>
                <a:cs typeface="Times New Roman" pitchFamily="18" charset="0"/>
              </a:rPr>
              <a:t>Change Role of Users</a:t>
            </a:r>
            <a:endParaRPr lang="en-CA" sz="5400" dirty="0">
              <a:solidFill>
                <a:schemeClr val="bg2">
                  <a:lumMod val="50000"/>
                </a:schemeClr>
              </a:solidFill>
              <a:latin typeface="Times New Roman" pitchFamily="18" charset="0"/>
              <a:cs typeface="Times New Roman" pitchFamily="18" charset="0"/>
            </a:endParaRP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331640" y="1412776"/>
            <a:ext cx="6696743" cy="4968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700650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5300" dirty="0">
                <a:solidFill>
                  <a:schemeClr val="bg2">
                    <a:lumMod val="50000"/>
                  </a:schemeClr>
                </a:solidFill>
                <a:latin typeface="Times New Roman" pitchFamily="18" charset="0"/>
                <a:cs typeface="Times New Roman" pitchFamily="18" charset="0"/>
              </a:rPr>
              <a:t>WordPress - Personal Profile</a:t>
            </a:r>
            <a:r>
              <a:rPr lang="en-CA" dirty="0"/>
              <a:t/>
            </a:r>
            <a:br>
              <a:rPr lang="en-CA" dirty="0"/>
            </a:br>
            <a:endParaRPr lang="en-CA"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051720" y="980728"/>
            <a:ext cx="5575615" cy="5688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609459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2132856"/>
          </a:xfrm>
        </p:spPr>
        <p:txBody>
          <a:bodyPr>
            <a:noAutofit/>
          </a:bodyPr>
          <a:lstStyle/>
          <a:p>
            <a:pPr algn="just"/>
            <a:r>
              <a:rPr lang="en-CA" sz="4400" dirty="0">
                <a:solidFill>
                  <a:schemeClr val="bg2">
                    <a:lumMod val="50000"/>
                  </a:schemeClr>
                </a:solidFill>
                <a:latin typeface="Times New Roman" pitchFamily="18" charset="0"/>
                <a:cs typeface="Times New Roman" pitchFamily="18" charset="0"/>
              </a:rPr>
              <a:t>WordPress - Theme Management</a:t>
            </a:r>
            <a:r>
              <a:rPr lang="en-CA" sz="2400" dirty="0"/>
              <a:t/>
            </a:r>
            <a:br>
              <a:rPr lang="en-CA" sz="2400" dirty="0"/>
            </a:br>
            <a:r>
              <a:rPr lang="en-CA" sz="2800" b="0" dirty="0" smtClean="0">
                <a:effectLst/>
                <a:latin typeface="Times New Roman" pitchFamily="18" charset="0"/>
                <a:cs typeface="Times New Roman" pitchFamily="18" charset="0"/>
              </a:rPr>
              <a:t>It </a:t>
            </a:r>
            <a:r>
              <a:rPr lang="en-CA" sz="2800" b="0" dirty="0">
                <a:effectLst/>
                <a:latin typeface="Times New Roman" pitchFamily="18" charset="0"/>
                <a:cs typeface="Times New Roman" pitchFamily="18" charset="0"/>
              </a:rPr>
              <a:t>includes image files, templates, CSS </a:t>
            </a:r>
            <a:r>
              <a:rPr lang="en-CA" sz="2800" b="0" dirty="0" err="1">
                <a:effectLst/>
                <a:latin typeface="Times New Roman" pitchFamily="18" charset="0"/>
                <a:cs typeface="Times New Roman" pitchFamily="18" charset="0"/>
              </a:rPr>
              <a:t>stylesheets</a:t>
            </a:r>
            <a:r>
              <a:rPr lang="en-CA" sz="2800" b="0" dirty="0">
                <a:effectLst/>
                <a:latin typeface="Times New Roman" pitchFamily="18" charset="0"/>
                <a:cs typeface="Times New Roman" pitchFamily="18" charset="0"/>
              </a:rPr>
              <a:t>, etc. that can help to make your website look great. </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339752" y="1916832"/>
            <a:ext cx="4064621" cy="4824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95001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Customize Theme</a:t>
            </a:r>
            <a:r>
              <a:rPr lang="en-CA" dirty="0"/>
              <a:t/>
            </a:r>
            <a:br>
              <a:rPr lang="en-CA" dirty="0"/>
            </a:br>
            <a:endParaRPr lang="en-CA"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600200" y="1053742"/>
            <a:ext cx="6093668" cy="5049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849970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982" y="404664"/>
            <a:ext cx="9047018" cy="648072"/>
          </a:xfrm>
        </p:spPr>
        <p:txBody>
          <a:bodyPr>
            <a:noAutofit/>
          </a:bodyPr>
          <a:lstStyle/>
          <a:p>
            <a:pPr algn="ctr"/>
            <a:r>
              <a:rPr lang="en-CA" sz="4800" dirty="0" smtClean="0">
                <a:solidFill>
                  <a:schemeClr val="bg2">
                    <a:lumMod val="50000"/>
                  </a:schemeClr>
                </a:solidFill>
                <a:effectLst/>
                <a:latin typeface="Times New Roman" pitchFamily="18" charset="0"/>
                <a:cs typeface="Times New Roman" pitchFamily="18" charset="0"/>
              </a:rPr>
              <a:t>WordPress-Widget </a:t>
            </a:r>
            <a:r>
              <a:rPr lang="en-CA" sz="4800" dirty="0">
                <a:solidFill>
                  <a:schemeClr val="bg2">
                    <a:lumMod val="50000"/>
                  </a:schemeClr>
                </a:solidFill>
                <a:effectLst/>
                <a:latin typeface="Times New Roman" pitchFamily="18" charset="0"/>
                <a:cs typeface="Times New Roman" pitchFamily="18" charset="0"/>
              </a:rPr>
              <a:t>Management</a:t>
            </a:r>
            <a:br>
              <a:rPr lang="en-CA" sz="4800" dirty="0">
                <a:solidFill>
                  <a:schemeClr val="bg2">
                    <a:lumMod val="50000"/>
                  </a:schemeClr>
                </a:solidFill>
                <a:effectLst/>
                <a:latin typeface="Times New Roman" pitchFamily="18" charset="0"/>
                <a:cs typeface="Times New Roman" pitchFamily="18" charset="0"/>
              </a:rPr>
            </a:br>
            <a:endParaRPr lang="en-CA" sz="4800" dirty="0">
              <a:solidFill>
                <a:schemeClr val="bg2">
                  <a:lumMod val="50000"/>
                </a:schemeClr>
              </a:solidFill>
              <a:effectLst/>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295400" y="2133600"/>
            <a:ext cx="6768752" cy="3960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683568" y="908720"/>
            <a:ext cx="7848872" cy="1200329"/>
          </a:xfrm>
          <a:prstGeom prst="rect">
            <a:avLst/>
          </a:prstGeom>
        </p:spPr>
        <p:txBody>
          <a:bodyPr wrap="square">
            <a:spAutoFit/>
          </a:bodyPr>
          <a:lstStyle/>
          <a:p>
            <a:pPr algn="just"/>
            <a:r>
              <a:rPr lang="en-CA" sz="2400" dirty="0">
                <a:latin typeface="Times New Roman" pitchFamily="18" charset="0"/>
                <a:cs typeface="Times New Roman" pitchFamily="18" charset="0"/>
              </a:rPr>
              <a:t>Widgets are small blocks that perform specific functions. These give design and structure control to the WordPress theme.</a:t>
            </a:r>
          </a:p>
        </p:txBody>
      </p:sp>
    </p:spTree>
    <p:extLst>
      <p:ext uri="{BB962C8B-B14F-4D97-AF65-F5344CB8AC3E}">
        <p14:creationId xmlns:p14="http://schemas.microsoft.com/office/powerpoint/2010/main" xmlns="" val="2149168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6000" dirty="0">
                <a:solidFill>
                  <a:schemeClr val="bg2">
                    <a:lumMod val="50000"/>
                  </a:schemeClr>
                </a:solidFill>
                <a:latin typeface="Times New Roman" pitchFamily="18" charset="0"/>
                <a:cs typeface="Times New Roman" pitchFamily="18" charset="0"/>
              </a:rPr>
              <a:t>WordPress - Background</a:t>
            </a:r>
            <a:r>
              <a:rPr lang="en-CA" dirty="0"/>
              <a:t/>
            </a:r>
            <a:br>
              <a:rPr lang="en-CA" dirty="0"/>
            </a:br>
            <a:endParaRPr lang="en-CA"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600200" y="1219200"/>
            <a:ext cx="6760367" cy="49294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6487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CA" sz="4400" dirty="0" smtClean="0">
                <a:latin typeface="Times New Roman" pitchFamily="18" charset="0"/>
                <a:cs typeface="Times New Roman" pitchFamily="18" charset="0"/>
              </a:rPr>
              <a:t>User Management</a:t>
            </a:r>
          </a:p>
          <a:p>
            <a:r>
              <a:rPr lang="en-CA" sz="4400" dirty="0" smtClean="0">
                <a:latin typeface="Times New Roman" pitchFamily="18" charset="0"/>
                <a:cs typeface="Times New Roman" pitchFamily="18" charset="0"/>
              </a:rPr>
              <a:t>Media Management</a:t>
            </a:r>
          </a:p>
          <a:p>
            <a:r>
              <a:rPr lang="en-CA" sz="4400" dirty="0" smtClean="0">
                <a:latin typeface="Times New Roman" pitchFamily="18" charset="0"/>
                <a:cs typeface="Times New Roman" pitchFamily="18" charset="0"/>
              </a:rPr>
              <a:t>Theme System</a:t>
            </a:r>
          </a:p>
          <a:p>
            <a:r>
              <a:rPr lang="en-CA" sz="4400" dirty="0" smtClean="0">
                <a:latin typeface="Times New Roman" pitchFamily="18" charset="0"/>
                <a:cs typeface="Times New Roman" pitchFamily="18" charset="0"/>
              </a:rPr>
              <a:t>Extend with Plugins</a:t>
            </a:r>
          </a:p>
          <a:p>
            <a:r>
              <a:rPr lang="en-CA" sz="4400" dirty="0" smtClean="0">
                <a:latin typeface="Times New Roman" pitchFamily="18" charset="0"/>
                <a:cs typeface="Times New Roman" pitchFamily="18" charset="0"/>
              </a:rPr>
              <a:t>Multilingual</a:t>
            </a:r>
          </a:p>
          <a:p>
            <a:r>
              <a:rPr lang="en-CA" sz="4400" dirty="0">
                <a:latin typeface="Times New Roman" pitchFamily="18" charset="0"/>
                <a:cs typeface="Times New Roman" pitchFamily="18" charset="0"/>
              </a:rPr>
              <a:t>Importers</a:t>
            </a:r>
          </a:p>
        </p:txBody>
      </p:sp>
      <p:sp>
        <p:nvSpPr>
          <p:cNvPr id="3" name="Title 2"/>
          <p:cNvSpPr>
            <a:spLocks noGrp="1"/>
          </p:cNvSpPr>
          <p:nvPr>
            <p:ph type="title"/>
          </p:nvPr>
        </p:nvSpPr>
        <p:spPr/>
        <p:txBody>
          <a:bodyPr>
            <a:normAutofit/>
          </a:bodyPr>
          <a:lstStyle/>
          <a:p>
            <a:pPr algn="ctr"/>
            <a:r>
              <a:rPr lang="en-CA" sz="6600" dirty="0" smtClean="0">
                <a:solidFill>
                  <a:schemeClr val="bg2">
                    <a:lumMod val="50000"/>
                  </a:schemeClr>
                </a:solidFill>
                <a:latin typeface="Times New Roman" pitchFamily="18" charset="0"/>
                <a:cs typeface="Times New Roman" pitchFamily="18" charset="0"/>
              </a:rPr>
              <a:t>Features</a:t>
            </a:r>
            <a:endParaRPr lang="en-CA" sz="6600"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842655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3000" y="685800"/>
            <a:ext cx="7427168" cy="5976664"/>
          </a:xfrm>
        </p:spPr>
        <p:txBody>
          <a:bodyPr>
            <a:normAutofit fontScale="92500" lnSpcReduction="10000"/>
          </a:bodyPr>
          <a:lstStyle/>
          <a:p>
            <a:pPr>
              <a:buFont typeface="Wingdings" pitchFamily="2" charset="2"/>
              <a:buChar char="Ø"/>
            </a:pPr>
            <a:r>
              <a:rPr lang="en-CA" sz="3800" dirty="0" smtClean="0">
                <a:latin typeface="Times New Roman" pitchFamily="18" charset="0"/>
                <a:cs typeface="Times New Roman" pitchFamily="18" charset="0"/>
              </a:rPr>
              <a:t>Host Transfer</a:t>
            </a:r>
          </a:p>
          <a:p>
            <a:pPr>
              <a:buFont typeface="Wingdings" pitchFamily="2" charset="2"/>
              <a:buChar char="Ø"/>
            </a:pPr>
            <a:r>
              <a:rPr lang="en-CA" sz="3800" dirty="0" smtClean="0">
                <a:latin typeface="Times New Roman" pitchFamily="18" charset="0"/>
                <a:cs typeface="Times New Roman" pitchFamily="18" charset="0"/>
              </a:rPr>
              <a:t>Version Update</a:t>
            </a:r>
          </a:p>
          <a:p>
            <a:pPr>
              <a:buFont typeface="Wingdings" pitchFamily="2" charset="2"/>
              <a:buChar char="Ø"/>
            </a:pPr>
            <a:r>
              <a:rPr lang="en-CA" sz="3800" dirty="0" smtClean="0">
                <a:latin typeface="Times New Roman" pitchFamily="18" charset="0"/>
                <a:cs typeface="Times New Roman" pitchFamily="18" charset="0"/>
              </a:rPr>
              <a:t>Spam Protection</a:t>
            </a:r>
          </a:p>
          <a:p>
            <a:pPr>
              <a:buFont typeface="Wingdings" pitchFamily="2" charset="2"/>
              <a:buChar char="Ø"/>
            </a:pPr>
            <a:r>
              <a:rPr lang="en-CA" sz="3800" dirty="0" smtClean="0">
                <a:latin typeface="Times New Roman" pitchFamily="18" charset="0"/>
                <a:cs typeface="Times New Roman" pitchFamily="18" charset="0"/>
              </a:rPr>
              <a:t>Backup &amp; Restore</a:t>
            </a:r>
          </a:p>
          <a:p>
            <a:pPr>
              <a:buFont typeface="Wingdings" pitchFamily="2" charset="2"/>
              <a:buChar char="Ø"/>
            </a:pPr>
            <a:r>
              <a:rPr lang="en-CA" sz="3800" dirty="0" smtClean="0">
                <a:latin typeface="Times New Roman" pitchFamily="18" charset="0"/>
                <a:cs typeface="Times New Roman" pitchFamily="18" charset="0"/>
              </a:rPr>
              <a:t>Optimization</a:t>
            </a:r>
          </a:p>
          <a:p>
            <a:pPr>
              <a:buFont typeface="Wingdings" pitchFamily="2" charset="2"/>
              <a:buChar char="§"/>
            </a:pPr>
            <a:r>
              <a:rPr lang="en-CA" sz="2600" dirty="0" smtClean="0">
                <a:latin typeface="Times New Roman" pitchFamily="18" charset="0"/>
                <a:cs typeface="Times New Roman" pitchFamily="18" charset="0"/>
              </a:rPr>
              <a:t>Ensure </a:t>
            </a:r>
            <a:r>
              <a:rPr lang="en-CA" sz="2600" dirty="0">
                <a:latin typeface="Times New Roman" pitchFamily="18" charset="0"/>
                <a:cs typeface="Times New Roman" pitchFamily="18" charset="0"/>
              </a:rPr>
              <a:t>high quality and meaningful content</a:t>
            </a:r>
            <a:r>
              <a:rPr lang="en-CA" sz="2600" dirty="0" smtClean="0">
                <a:latin typeface="Times New Roman" pitchFamily="18" charset="0"/>
                <a:cs typeface="Times New Roman" pitchFamily="18" charset="0"/>
              </a:rPr>
              <a:t>.</a:t>
            </a:r>
          </a:p>
          <a:p>
            <a:pPr>
              <a:buFont typeface="Wingdings" pitchFamily="2" charset="2"/>
              <a:buChar char="§"/>
            </a:pPr>
            <a:r>
              <a:rPr lang="en-CA" sz="2600" dirty="0" smtClean="0">
                <a:latin typeface="Times New Roman" pitchFamily="18" charset="0"/>
                <a:cs typeface="Times New Roman" pitchFamily="18" charset="0"/>
              </a:rPr>
              <a:t>Have the right names for images.</a:t>
            </a:r>
            <a:endParaRPr lang="en-CA" sz="2600" dirty="0">
              <a:latin typeface="Times New Roman" pitchFamily="18" charset="0"/>
              <a:cs typeface="Times New Roman" pitchFamily="18" charset="0"/>
            </a:endParaRPr>
          </a:p>
          <a:p>
            <a:pPr>
              <a:buFont typeface="Wingdings" pitchFamily="2" charset="2"/>
              <a:buChar char="§"/>
            </a:pPr>
            <a:r>
              <a:rPr lang="en-CA" sz="2600" dirty="0" smtClean="0">
                <a:latin typeface="Times New Roman" pitchFamily="18" charset="0"/>
                <a:cs typeface="Times New Roman" pitchFamily="18" charset="0"/>
              </a:rPr>
              <a:t>Use </a:t>
            </a:r>
            <a:r>
              <a:rPr lang="en-CA" sz="2600" dirty="0">
                <a:latin typeface="Times New Roman" pitchFamily="18" charset="0"/>
                <a:cs typeface="Times New Roman" pitchFamily="18" charset="0"/>
              </a:rPr>
              <a:t>short permalinks that contain keywords.</a:t>
            </a:r>
          </a:p>
          <a:p>
            <a:pPr>
              <a:buFont typeface="Wingdings" pitchFamily="2" charset="2"/>
              <a:buChar char="§"/>
            </a:pPr>
            <a:r>
              <a:rPr lang="en-CA" sz="2600" dirty="0">
                <a:latin typeface="Times New Roman" pitchFamily="18" charset="0"/>
                <a:cs typeface="Times New Roman" pitchFamily="18" charset="0"/>
              </a:rPr>
              <a:t>Have optimized themes</a:t>
            </a:r>
            <a:r>
              <a:rPr lang="en-CA" sz="2600" dirty="0" smtClean="0">
                <a:latin typeface="Times New Roman" pitchFamily="18" charset="0"/>
                <a:cs typeface="Times New Roman" pitchFamily="18" charset="0"/>
              </a:rPr>
              <a:t>.</a:t>
            </a:r>
            <a:endParaRPr lang="en-CA" sz="2600" dirty="0">
              <a:latin typeface="Times New Roman" pitchFamily="18" charset="0"/>
              <a:cs typeface="Times New Roman" pitchFamily="18" charset="0"/>
            </a:endParaRPr>
          </a:p>
          <a:p>
            <a:pPr>
              <a:buFont typeface="Wingdings" pitchFamily="2" charset="2"/>
              <a:buChar char="§"/>
            </a:pPr>
            <a:r>
              <a:rPr lang="en-CA" sz="2600" dirty="0">
                <a:latin typeface="Times New Roman" pitchFamily="18" charset="0"/>
                <a:cs typeface="Times New Roman" pitchFamily="18" charset="0"/>
              </a:rPr>
              <a:t>Connect posts to social </a:t>
            </a:r>
            <a:r>
              <a:rPr lang="en-CA" sz="2600" dirty="0" smtClean="0">
                <a:latin typeface="Times New Roman" pitchFamily="18" charset="0"/>
                <a:cs typeface="Times New Roman" pitchFamily="18" charset="0"/>
              </a:rPr>
              <a:t>networks.</a:t>
            </a:r>
          </a:p>
          <a:p>
            <a:pPr>
              <a:buFont typeface="Wingdings" pitchFamily="2" charset="2"/>
              <a:buChar char="§"/>
            </a:pPr>
            <a:r>
              <a:rPr lang="en-CA" sz="2600" dirty="0" smtClean="0">
                <a:latin typeface="Times New Roman" pitchFamily="18" charset="0"/>
                <a:cs typeface="Times New Roman" pitchFamily="18" charset="0"/>
              </a:rPr>
              <a:t>Delete </a:t>
            </a:r>
            <a:r>
              <a:rPr lang="en-CA" sz="2600" dirty="0">
                <a:latin typeface="Times New Roman" pitchFamily="18" charset="0"/>
                <a:cs typeface="Times New Roman" pitchFamily="18" charset="0"/>
              </a:rPr>
              <a:t>your trash </a:t>
            </a:r>
            <a:r>
              <a:rPr lang="en-CA" sz="2600" dirty="0" smtClean="0">
                <a:latin typeface="Times New Roman" pitchFamily="18" charset="0"/>
                <a:cs typeface="Times New Roman" pitchFamily="18" charset="0"/>
              </a:rPr>
              <a:t>box.</a:t>
            </a:r>
          </a:p>
          <a:p>
            <a:pPr>
              <a:buFont typeface="Wingdings" pitchFamily="2" charset="2"/>
              <a:buChar char="§"/>
            </a:pPr>
            <a:r>
              <a:rPr lang="en-CA" sz="2600" dirty="0" smtClean="0">
                <a:latin typeface="Times New Roman" pitchFamily="18" charset="0"/>
                <a:cs typeface="Times New Roman" pitchFamily="18" charset="0"/>
              </a:rPr>
              <a:t>Keep </a:t>
            </a:r>
            <a:r>
              <a:rPr lang="en-CA" sz="2600" dirty="0">
                <a:latin typeface="Times New Roman" pitchFamily="18" charset="0"/>
                <a:cs typeface="Times New Roman" pitchFamily="18" charset="0"/>
              </a:rPr>
              <a:t>checking your plugins.</a:t>
            </a:r>
          </a:p>
          <a:p>
            <a:pPr>
              <a:buFont typeface="Wingdings" pitchFamily="2" charset="2"/>
              <a:buChar char="§"/>
            </a:pPr>
            <a:r>
              <a:rPr lang="en-CA" sz="2600" dirty="0">
                <a:latin typeface="Times New Roman" pitchFamily="18" charset="0"/>
                <a:cs typeface="Times New Roman" pitchFamily="18" charset="0"/>
              </a:rPr>
              <a:t>Use CSS and JavaScript effectively.</a:t>
            </a:r>
          </a:p>
          <a:p>
            <a:pPr>
              <a:buFont typeface="Wingdings" pitchFamily="2" charset="2"/>
              <a:buChar char="§"/>
            </a:pPr>
            <a:endParaRPr lang="en-CA" sz="3400" dirty="0" smtClean="0">
              <a:latin typeface="Times New Roman" pitchFamily="18" charset="0"/>
              <a:cs typeface="Times New Roman" pitchFamily="18" charset="0"/>
            </a:endParaRPr>
          </a:p>
          <a:p>
            <a:pPr marL="109728" indent="0">
              <a:buNone/>
            </a:pPr>
            <a:endParaRPr lang="en-CA" sz="3600" dirty="0">
              <a:latin typeface="Times New Roman" pitchFamily="18" charset="0"/>
              <a:cs typeface="Times New Roman" pitchFamily="18" charset="0"/>
            </a:endParaRPr>
          </a:p>
        </p:txBody>
      </p:sp>
      <p:sp>
        <p:nvSpPr>
          <p:cNvPr id="3" name="Title 2"/>
          <p:cNvSpPr>
            <a:spLocks noGrp="1"/>
          </p:cNvSpPr>
          <p:nvPr>
            <p:ph type="title"/>
          </p:nvPr>
        </p:nvSpPr>
        <p:spPr>
          <a:xfrm>
            <a:off x="457200" y="0"/>
            <a:ext cx="8229600" cy="634082"/>
          </a:xfrm>
        </p:spPr>
        <p:txBody>
          <a:bodyPr>
            <a:normAutofit fontScale="90000"/>
          </a:bodyPr>
          <a:lstStyle/>
          <a:p>
            <a:pPr algn="ctr"/>
            <a:r>
              <a:rPr lang="en-CA" sz="5400" dirty="0" err="1" smtClean="0">
                <a:solidFill>
                  <a:schemeClr val="bg2">
                    <a:lumMod val="50000"/>
                  </a:schemeClr>
                </a:solidFill>
                <a:latin typeface="Times New Roman" pitchFamily="18" charset="0"/>
                <a:cs typeface="Times New Roman" pitchFamily="18" charset="0"/>
              </a:rPr>
              <a:t>Wordpress</a:t>
            </a:r>
            <a:r>
              <a:rPr lang="en-CA" sz="5400" dirty="0">
                <a:solidFill>
                  <a:schemeClr val="bg2">
                    <a:lumMod val="50000"/>
                  </a:schemeClr>
                </a:solidFill>
                <a:latin typeface="Times New Roman" pitchFamily="18" charset="0"/>
                <a:cs typeface="Times New Roman" pitchFamily="18" charset="0"/>
              </a:rPr>
              <a:t>-</a:t>
            </a:r>
            <a:r>
              <a:rPr lang="en-CA" sz="5400" dirty="0" smtClean="0">
                <a:solidFill>
                  <a:schemeClr val="bg2">
                    <a:lumMod val="50000"/>
                  </a:schemeClr>
                </a:solidFill>
                <a:latin typeface="Times New Roman" pitchFamily="18" charset="0"/>
                <a:cs typeface="Times New Roman" pitchFamily="18" charset="0"/>
              </a:rPr>
              <a:t>Advanced</a:t>
            </a:r>
            <a:endParaRPr lang="en-CA" sz="5400"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6486750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48680"/>
            <a:ext cx="8229600" cy="868958"/>
          </a:xfrm>
        </p:spPr>
        <p:txBody>
          <a:bodyPr>
            <a:normAutofit fontScale="90000"/>
          </a:bodyPr>
          <a:lstStyle/>
          <a:p>
            <a:pPr algn="ctr"/>
            <a:r>
              <a:rPr lang="en-CA" sz="5300" dirty="0">
                <a:solidFill>
                  <a:schemeClr val="bg2">
                    <a:lumMod val="50000"/>
                  </a:schemeClr>
                </a:solidFill>
                <a:latin typeface="Times New Roman" pitchFamily="18" charset="0"/>
                <a:cs typeface="Times New Roman" pitchFamily="18" charset="0"/>
              </a:rPr>
              <a:t>WordPress - Reset Password</a:t>
            </a:r>
            <a:r>
              <a:rPr lang="en-CA" dirty="0"/>
              <a:t/>
            </a:r>
            <a:br>
              <a:rPr lang="en-CA" dirty="0"/>
            </a:br>
            <a:endParaRPr lang="en-CA"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029200" y="1143001"/>
            <a:ext cx="3371800" cy="48348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43000" y="1143000"/>
            <a:ext cx="3429000" cy="4915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683931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844824"/>
            <a:ext cx="8229600" cy="3672408"/>
          </a:xfrm>
        </p:spPr>
        <p:txBody>
          <a:bodyPr>
            <a:normAutofit/>
          </a:bodyPr>
          <a:lstStyle/>
          <a:p>
            <a:pPr marL="109728" indent="0" algn="ctr">
              <a:buNone/>
            </a:pPr>
            <a:r>
              <a:rPr lang="en-CA" sz="9600" dirty="0" smtClean="0">
                <a:solidFill>
                  <a:schemeClr val="bg2">
                    <a:lumMod val="50000"/>
                  </a:schemeClr>
                </a:solidFill>
                <a:latin typeface="Times New Roman" pitchFamily="18" charset="0"/>
                <a:cs typeface="Times New Roman" pitchFamily="18" charset="0"/>
              </a:rPr>
              <a:t>Thanks</a:t>
            </a:r>
            <a:endParaRPr lang="en-CA" sz="9600"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88504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5116024"/>
          </a:xfrm>
        </p:spPr>
        <p:txBody>
          <a:bodyPr>
            <a:normAutofit/>
          </a:bodyPr>
          <a:lstStyle/>
          <a:p>
            <a:pPr algn="just">
              <a:buNone/>
            </a:pPr>
            <a:r>
              <a:rPr lang="en-CA" sz="2400" dirty="0" smtClean="0">
                <a:latin typeface="Times New Roman" pitchFamily="18" charset="0"/>
                <a:cs typeface="Times New Roman" pitchFamily="18" charset="0"/>
              </a:rPr>
              <a:t> </a:t>
            </a:r>
          </a:p>
          <a:p>
            <a:pPr algn="just"/>
            <a:r>
              <a:rPr lang="en-CA" sz="2400" dirty="0" smtClean="0">
                <a:latin typeface="Times New Roman" pitchFamily="18" charset="0"/>
                <a:cs typeface="Times New Roman" pitchFamily="18" charset="0"/>
              </a:rPr>
              <a:t>Open </a:t>
            </a:r>
            <a:r>
              <a:rPr lang="en-CA" sz="2400" dirty="0">
                <a:latin typeface="Times New Roman" pitchFamily="18" charset="0"/>
                <a:cs typeface="Times New Roman" pitchFamily="18" charset="0"/>
              </a:rPr>
              <a:t>source </a:t>
            </a:r>
            <a:r>
              <a:rPr lang="en-CA" sz="2400" dirty="0" smtClean="0">
                <a:latin typeface="Times New Roman" pitchFamily="18" charset="0"/>
                <a:cs typeface="Times New Roman" pitchFamily="18" charset="0"/>
              </a:rPr>
              <a:t>.</a:t>
            </a:r>
            <a:endParaRPr lang="en-CA" sz="2400" dirty="0">
              <a:latin typeface="Times New Roman" pitchFamily="18" charset="0"/>
              <a:cs typeface="Times New Roman" pitchFamily="18" charset="0"/>
            </a:endParaRPr>
          </a:p>
          <a:p>
            <a:pPr algn="just"/>
            <a:r>
              <a:rPr lang="en-CA" sz="2400" dirty="0">
                <a:latin typeface="Times New Roman" pitchFamily="18" charset="0"/>
                <a:cs typeface="Times New Roman" pitchFamily="18" charset="0"/>
              </a:rPr>
              <a:t>CSS files can be modified </a:t>
            </a:r>
            <a:r>
              <a:rPr lang="en-CA" sz="2400" dirty="0" smtClean="0">
                <a:latin typeface="Times New Roman" pitchFamily="18" charset="0"/>
                <a:cs typeface="Times New Roman" pitchFamily="18" charset="0"/>
              </a:rPr>
              <a:t>.</a:t>
            </a:r>
            <a:endParaRPr lang="en-CA" sz="2400" dirty="0">
              <a:latin typeface="Times New Roman" pitchFamily="18" charset="0"/>
              <a:cs typeface="Times New Roman" pitchFamily="18" charset="0"/>
            </a:endParaRPr>
          </a:p>
          <a:p>
            <a:pPr algn="just"/>
            <a:r>
              <a:rPr lang="en-CA" sz="2400" dirty="0" err="1" smtClean="0">
                <a:latin typeface="Times New Roman" pitchFamily="18" charset="0"/>
                <a:cs typeface="Times New Roman" pitchFamily="18" charset="0"/>
              </a:rPr>
              <a:t>Plugins</a:t>
            </a:r>
            <a:r>
              <a:rPr lang="en-CA" sz="2400" dirty="0" smtClean="0">
                <a:latin typeface="Times New Roman" pitchFamily="18" charset="0"/>
                <a:cs typeface="Times New Roman" pitchFamily="18" charset="0"/>
              </a:rPr>
              <a:t> </a:t>
            </a:r>
            <a:r>
              <a:rPr lang="en-CA" sz="2400" dirty="0">
                <a:latin typeface="Times New Roman" pitchFamily="18" charset="0"/>
                <a:cs typeface="Times New Roman" pitchFamily="18" charset="0"/>
              </a:rPr>
              <a:t>and </a:t>
            </a:r>
            <a:r>
              <a:rPr lang="en-CA" sz="2400" dirty="0" smtClean="0">
                <a:latin typeface="Times New Roman" pitchFamily="18" charset="0"/>
                <a:cs typeface="Times New Roman" pitchFamily="18" charset="0"/>
              </a:rPr>
              <a:t>templates.</a:t>
            </a:r>
            <a:endParaRPr lang="en-CA" sz="2400" dirty="0">
              <a:latin typeface="Times New Roman" pitchFamily="18" charset="0"/>
              <a:cs typeface="Times New Roman" pitchFamily="18" charset="0"/>
            </a:endParaRPr>
          </a:p>
          <a:p>
            <a:pPr algn="just"/>
            <a:r>
              <a:rPr lang="en-CA" sz="2400" dirty="0">
                <a:latin typeface="Times New Roman" pitchFamily="18" charset="0"/>
                <a:cs typeface="Times New Roman" pitchFamily="18" charset="0"/>
              </a:rPr>
              <a:t>Media files can be uploaded easily and quickly.</a:t>
            </a:r>
          </a:p>
          <a:p>
            <a:pPr algn="just"/>
            <a:r>
              <a:rPr lang="en-CA" sz="2400" dirty="0" smtClean="0">
                <a:latin typeface="Times New Roman" pitchFamily="18" charset="0"/>
                <a:cs typeface="Times New Roman" pitchFamily="18" charset="0"/>
              </a:rPr>
              <a:t>SEO </a:t>
            </a:r>
            <a:r>
              <a:rPr lang="en-CA" sz="2400" dirty="0">
                <a:latin typeface="Times New Roman" pitchFamily="18" charset="0"/>
                <a:cs typeface="Times New Roman" pitchFamily="18" charset="0"/>
              </a:rPr>
              <a:t>tools which makes on-site SEO simple.</a:t>
            </a:r>
          </a:p>
          <a:p>
            <a:pPr algn="just"/>
            <a:r>
              <a:rPr lang="en-CA" sz="2400" dirty="0">
                <a:latin typeface="Times New Roman" pitchFamily="18" charset="0"/>
                <a:cs typeface="Times New Roman" pitchFamily="18" charset="0"/>
              </a:rPr>
              <a:t>Customization </a:t>
            </a:r>
            <a:r>
              <a:rPr lang="en-CA" sz="2400" dirty="0" smtClean="0">
                <a:latin typeface="Times New Roman" pitchFamily="18" charset="0"/>
                <a:cs typeface="Times New Roman" pitchFamily="18" charset="0"/>
              </a:rPr>
              <a:t>.</a:t>
            </a:r>
            <a:endParaRPr lang="en-CA" sz="2400" dirty="0">
              <a:latin typeface="Times New Roman" pitchFamily="18" charset="0"/>
              <a:cs typeface="Times New Roman" pitchFamily="18" charset="0"/>
            </a:endParaRPr>
          </a:p>
          <a:p>
            <a:pPr algn="just"/>
            <a:r>
              <a:rPr lang="en-CA" sz="2400" dirty="0" smtClean="0">
                <a:latin typeface="Times New Roman" pitchFamily="18" charset="0"/>
                <a:cs typeface="Times New Roman" pitchFamily="18" charset="0"/>
              </a:rPr>
              <a:t> </a:t>
            </a:r>
            <a:r>
              <a:rPr lang="en-CA" sz="2400" dirty="0">
                <a:latin typeface="Times New Roman" pitchFamily="18" charset="0"/>
                <a:cs typeface="Times New Roman" pitchFamily="18" charset="0"/>
              </a:rPr>
              <a:t>D</a:t>
            </a:r>
            <a:r>
              <a:rPr lang="en-CA" sz="2400" dirty="0" smtClean="0">
                <a:latin typeface="Times New Roman" pitchFamily="18" charset="0"/>
                <a:cs typeface="Times New Roman" pitchFamily="18" charset="0"/>
              </a:rPr>
              <a:t>ifferent </a:t>
            </a:r>
            <a:r>
              <a:rPr lang="en-CA" sz="2400" dirty="0">
                <a:latin typeface="Times New Roman" pitchFamily="18" charset="0"/>
                <a:cs typeface="Times New Roman" pitchFamily="18" charset="0"/>
              </a:rPr>
              <a:t>roles for </a:t>
            </a:r>
            <a:r>
              <a:rPr lang="en-CA" sz="2400" dirty="0" smtClean="0">
                <a:latin typeface="Times New Roman" pitchFamily="18" charset="0"/>
                <a:cs typeface="Times New Roman" pitchFamily="18" charset="0"/>
              </a:rPr>
              <a:t>users.</a:t>
            </a:r>
            <a:endParaRPr lang="en-CA" sz="2400" dirty="0">
              <a:latin typeface="Times New Roman" pitchFamily="18" charset="0"/>
              <a:cs typeface="Times New Roman" pitchFamily="18" charset="0"/>
            </a:endParaRPr>
          </a:p>
          <a:p>
            <a:pPr algn="just">
              <a:buNone/>
            </a:pPr>
            <a:endParaRPr lang="en-CA" sz="2400" dirty="0">
              <a:latin typeface="Times New Roman" pitchFamily="18" charset="0"/>
              <a:cs typeface="Times New Roman" pitchFamily="18" charset="0"/>
            </a:endParaRPr>
          </a:p>
        </p:txBody>
      </p:sp>
      <p:sp>
        <p:nvSpPr>
          <p:cNvPr id="3" name="Title 2"/>
          <p:cNvSpPr>
            <a:spLocks noGrp="1"/>
          </p:cNvSpPr>
          <p:nvPr>
            <p:ph type="title"/>
          </p:nvPr>
        </p:nvSpPr>
        <p:spPr/>
        <p:txBody>
          <a:bodyPr>
            <a:noAutofit/>
          </a:bodyPr>
          <a:lstStyle/>
          <a:p>
            <a:pPr algn="ctr"/>
            <a:r>
              <a:rPr lang="en-CA" sz="8000" dirty="0" smtClean="0">
                <a:solidFill>
                  <a:schemeClr val="bg2">
                    <a:lumMod val="50000"/>
                  </a:schemeClr>
                </a:solidFill>
                <a:effectLst/>
                <a:latin typeface="Times New Roman" pitchFamily="18" charset="0"/>
                <a:cs typeface="Times New Roman" pitchFamily="18" charset="0"/>
              </a:rPr>
              <a:t>Advantages</a:t>
            </a:r>
            <a:endParaRPr lang="en-CA" sz="8000" dirty="0">
              <a:solidFill>
                <a:schemeClr val="bg2">
                  <a:lumMod val="50000"/>
                </a:schemeClr>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xmlns="" val="1492797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endParaRPr lang="en-CA" sz="2800" dirty="0" smtClean="0">
              <a:latin typeface="Times New Roman" pitchFamily="18" charset="0"/>
              <a:cs typeface="Times New Roman" pitchFamily="18" charset="0"/>
            </a:endParaRPr>
          </a:p>
          <a:p>
            <a:pPr algn="just"/>
            <a:endParaRPr lang="en-CA" sz="2800" dirty="0" smtClean="0">
              <a:latin typeface="Times New Roman" pitchFamily="18" charset="0"/>
              <a:cs typeface="Times New Roman" pitchFamily="18" charset="0"/>
            </a:endParaRPr>
          </a:p>
          <a:p>
            <a:pPr algn="just"/>
            <a:r>
              <a:rPr lang="en-CA" sz="2800" dirty="0" smtClean="0">
                <a:latin typeface="Times New Roman" pitchFamily="18" charset="0"/>
                <a:cs typeface="Times New Roman" pitchFamily="18" charset="0"/>
              </a:rPr>
              <a:t> </a:t>
            </a:r>
            <a:r>
              <a:rPr lang="en-CA" sz="2800" dirty="0">
                <a:latin typeface="Times New Roman" pitchFamily="18" charset="0"/>
                <a:cs typeface="Times New Roman" pitchFamily="18" charset="0"/>
              </a:rPr>
              <a:t>H</a:t>
            </a:r>
            <a:r>
              <a:rPr lang="en-CA" sz="2800" dirty="0" smtClean="0">
                <a:latin typeface="Times New Roman" pitchFamily="18" charset="0"/>
                <a:cs typeface="Times New Roman" pitchFamily="18" charset="0"/>
              </a:rPr>
              <a:t>eavy </a:t>
            </a:r>
            <a:r>
              <a:rPr lang="en-CA" sz="2800" dirty="0">
                <a:latin typeface="Times New Roman" pitchFamily="18" charset="0"/>
                <a:cs typeface="Times New Roman" pitchFamily="18" charset="0"/>
              </a:rPr>
              <a:t>to load and run.</a:t>
            </a:r>
          </a:p>
          <a:p>
            <a:pPr algn="just"/>
            <a:r>
              <a:rPr lang="en-CA" sz="2800" dirty="0">
                <a:latin typeface="Times New Roman" pitchFamily="18" charset="0"/>
                <a:cs typeface="Times New Roman" pitchFamily="18" charset="0"/>
              </a:rPr>
              <a:t>PHP knowledge is </a:t>
            </a:r>
            <a:r>
              <a:rPr lang="en-CA" sz="2800" dirty="0" smtClean="0">
                <a:latin typeface="Times New Roman" pitchFamily="18" charset="0"/>
                <a:cs typeface="Times New Roman" pitchFamily="18" charset="0"/>
              </a:rPr>
              <a:t>required.</a:t>
            </a:r>
            <a:endParaRPr lang="en-CA" sz="2800" dirty="0">
              <a:latin typeface="Times New Roman" pitchFamily="18" charset="0"/>
              <a:cs typeface="Times New Roman" pitchFamily="18" charset="0"/>
            </a:endParaRPr>
          </a:p>
          <a:p>
            <a:pPr algn="just"/>
            <a:r>
              <a:rPr lang="en-CA" sz="2800" dirty="0" err="1" smtClean="0">
                <a:latin typeface="Times New Roman" pitchFamily="18" charset="0"/>
                <a:cs typeface="Times New Roman" pitchFamily="18" charset="0"/>
              </a:rPr>
              <a:t>WordPress</a:t>
            </a:r>
            <a:r>
              <a:rPr lang="en-CA" sz="2800" dirty="0" smtClean="0">
                <a:latin typeface="Times New Roman" pitchFamily="18" charset="0"/>
                <a:cs typeface="Times New Roman" pitchFamily="18" charset="0"/>
              </a:rPr>
              <a:t> </a:t>
            </a:r>
            <a:r>
              <a:rPr lang="en-CA" sz="2800" dirty="0" err="1" smtClean="0">
                <a:latin typeface="Times New Roman" pitchFamily="18" charset="0"/>
                <a:cs typeface="Times New Roman" pitchFamily="18" charset="0"/>
              </a:rPr>
              <a:t>updation</a:t>
            </a:r>
            <a:r>
              <a:rPr lang="en-CA" sz="2800" dirty="0" smtClean="0">
                <a:latin typeface="Times New Roman" pitchFamily="18" charset="0"/>
                <a:cs typeface="Times New Roman" pitchFamily="18" charset="0"/>
              </a:rPr>
              <a:t>.</a:t>
            </a:r>
            <a:endParaRPr lang="en-CA" sz="2800" dirty="0">
              <a:latin typeface="Times New Roman" pitchFamily="18" charset="0"/>
              <a:cs typeface="Times New Roman" pitchFamily="18" charset="0"/>
            </a:endParaRPr>
          </a:p>
          <a:p>
            <a:pPr algn="just"/>
            <a:r>
              <a:rPr lang="en-CA" sz="2800" dirty="0" smtClean="0">
                <a:latin typeface="Times New Roman" pitchFamily="18" charset="0"/>
                <a:cs typeface="Times New Roman" pitchFamily="18" charset="0"/>
              </a:rPr>
              <a:t>Graphic </a:t>
            </a:r>
            <a:r>
              <a:rPr lang="en-CA" sz="2800" dirty="0">
                <a:latin typeface="Times New Roman" pitchFamily="18" charset="0"/>
                <a:cs typeface="Times New Roman" pitchFamily="18" charset="0"/>
              </a:rPr>
              <a:t>images and </a:t>
            </a:r>
            <a:r>
              <a:rPr lang="en-CA" sz="2800" dirty="0" smtClean="0">
                <a:latin typeface="Times New Roman" pitchFamily="18" charset="0"/>
                <a:cs typeface="Times New Roman" pitchFamily="18" charset="0"/>
              </a:rPr>
              <a:t>tables.</a:t>
            </a:r>
            <a:endParaRPr lang="en-CA" sz="2800" dirty="0">
              <a:latin typeface="Times New Roman" pitchFamily="18" charset="0"/>
              <a:cs typeface="Times New Roman" pitchFamily="18" charset="0"/>
            </a:endParaRPr>
          </a:p>
          <a:p>
            <a:endParaRPr lang="en-CA" dirty="0"/>
          </a:p>
        </p:txBody>
      </p:sp>
      <p:sp>
        <p:nvSpPr>
          <p:cNvPr id="3" name="Title 2"/>
          <p:cNvSpPr>
            <a:spLocks noGrp="1"/>
          </p:cNvSpPr>
          <p:nvPr>
            <p:ph type="title"/>
          </p:nvPr>
        </p:nvSpPr>
        <p:spPr/>
        <p:txBody>
          <a:bodyPr>
            <a:normAutofit fontScale="90000"/>
          </a:bodyPr>
          <a:lstStyle/>
          <a:p>
            <a:pPr algn="just"/>
            <a:r>
              <a:rPr lang="en-CA" sz="7300" dirty="0" smtClean="0">
                <a:solidFill>
                  <a:schemeClr val="bg2">
                    <a:lumMod val="50000"/>
                  </a:schemeClr>
                </a:solidFill>
                <a:effectLst/>
                <a:latin typeface="Times New Roman" pitchFamily="18" charset="0"/>
                <a:cs typeface="Times New Roman" pitchFamily="18" charset="0"/>
              </a:rPr>
              <a:t/>
            </a:r>
            <a:br>
              <a:rPr lang="en-CA" sz="7300" dirty="0" smtClean="0">
                <a:solidFill>
                  <a:schemeClr val="bg2">
                    <a:lumMod val="50000"/>
                  </a:schemeClr>
                </a:solidFill>
                <a:effectLst/>
                <a:latin typeface="Times New Roman" pitchFamily="18" charset="0"/>
                <a:cs typeface="Times New Roman" pitchFamily="18" charset="0"/>
              </a:rPr>
            </a:br>
            <a:r>
              <a:rPr lang="en-CA" sz="7300" dirty="0" smtClean="0">
                <a:solidFill>
                  <a:schemeClr val="bg2">
                    <a:lumMod val="50000"/>
                  </a:schemeClr>
                </a:solidFill>
                <a:effectLst/>
                <a:latin typeface="Times New Roman" pitchFamily="18" charset="0"/>
                <a:cs typeface="Times New Roman" pitchFamily="18" charset="0"/>
              </a:rPr>
              <a:t>Disadvantages</a:t>
            </a:r>
            <a:r>
              <a:rPr lang="en-CA" dirty="0"/>
              <a:t/>
            </a:r>
            <a:br>
              <a:rPr lang="en-CA" dirty="0"/>
            </a:br>
            <a:endParaRPr lang="en-CA" dirty="0"/>
          </a:p>
        </p:txBody>
      </p:sp>
    </p:spTree>
    <p:extLst>
      <p:ext uri="{BB962C8B-B14F-4D97-AF65-F5344CB8AC3E}">
        <p14:creationId xmlns:p14="http://schemas.microsoft.com/office/powerpoint/2010/main" xmlns="" val="267210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4400"/>
            <a:ext cx="8229600" cy="4525963"/>
          </a:xfrm>
        </p:spPr>
        <p:txBody>
          <a:bodyPr>
            <a:normAutofit fontScale="92500" lnSpcReduction="10000"/>
          </a:bodyPr>
          <a:lstStyle/>
          <a:p>
            <a:pPr marL="109728" indent="0">
              <a:buNone/>
            </a:pPr>
            <a:endParaRPr lang="en-CA" sz="4000" b="1" dirty="0">
              <a:latin typeface="Times New Roman" pitchFamily="18" charset="0"/>
              <a:cs typeface="Times New Roman" pitchFamily="18" charset="0"/>
            </a:endParaRPr>
          </a:p>
          <a:p>
            <a:pPr>
              <a:buFont typeface="Wingdings" pitchFamily="2" charset="2"/>
              <a:buChar char="§"/>
            </a:pPr>
            <a:r>
              <a:rPr lang="en-CA" dirty="0">
                <a:latin typeface="Times New Roman" pitchFamily="18" charset="0"/>
                <a:cs typeface="Times New Roman" pitchFamily="18" charset="0"/>
              </a:rPr>
              <a:t>Database − MySQL 5.0 +</a:t>
            </a:r>
          </a:p>
          <a:p>
            <a:pPr>
              <a:buFont typeface="Wingdings" pitchFamily="2" charset="2"/>
              <a:buChar char="§"/>
            </a:pPr>
            <a:r>
              <a:rPr lang="en-CA" dirty="0">
                <a:latin typeface="Times New Roman" pitchFamily="18" charset="0"/>
                <a:cs typeface="Times New Roman" pitchFamily="18" charset="0"/>
              </a:rPr>
              <a:t>Web Server −</a:t>
            </a:r>
          </a:p>
          <a:p>
            <a:pPr lvl="1">
              <a:buFont typeface="Wingdings" pitchFamily="2" charset="2"/>
              <a:buChar char="§"/>
            </a:pPr>
            <a:r>
              <a:rPr lang="en-CA" dirty="0">
                <a:latin typeface="Times New Roman" pitchFamily="18" charset="0"/>
                <a:cs typeface="Times New Roman" pitchFamily="18" charset="0"/>
              </a:rPr>
              <a:t>WAMP (Windows)</a:t>
            </a:r>
          </a:p>
          <a:p>
            <a:pPr lvl="1">
              <a:buFont typeface="Wingdings" pitchFamily="2" charset="2"/>
              <a:buChar char="§"/>
            </a:pPr>
            <a:r>
              <a:rPr lang="en-CA" dirty="0">
                <a:latin typeface="Times New Roman" pitchFamily="18" charset="0"/>
                <a:cs typeface="Times New Roman" pitchFamily="18" charset="0"/>
              </a:rPr>
              <a:t>LAMP (Linux)</a:t>
            </a:r>
          </a:p>
          <a:p>
            <a:pPr lvl="1">
              <a:buFont typeface="Wingdings" pitchFamily="2" charset="2"/>
              <a:buChar char="§"/>
            </a:pPr>
            <a:r>
              <a:rPr lang="en-CA" dirty="0">
                <a:latin typeface="Times New Roman" pitchFamily="18" charset="0"/>
                <a:cs typeface="Times New Roman" pitchFamily="18" charset="0"/>
              </a:rPr>
              <a:t>XAMP (Multi-platform)</a:t>
            </a:r>
          </a:p>
          <a:p>
            <a:pPr lvl="1">
              <a:buFont typeface="Wingdings" pitchFamily="2" charset="2"/>
              <a:buChar char="§"/>
            </a:pPr>
            <a:r>
              <a:rPr lang="en-CA" dirty="0">
                <a:latin typeface="Times New Roman" pitchFamily="18" charset="0"/>
                <a:cs typeface="Times New Roman" pitchFamily="18" charset="0"/>
              </a:rPr>
              <a:t>MAMP (Macintosh)</a:t>
            </a:r>
          </a:p>
          <a:p>
            <a:pPr>
              <a:buFont typeface="Wingdings" pitchFamily="2" charset="2"/>
              <a:buChar char="§"/>
            </a:pPr>
            <a:r>
              <a:rPr lang="en-CA" dirty="0">
                <a:latin typeface="Times New Roman" pitchFamily="18" charset="0"/>
                <a:cs typeface="Times New Roman" pitchFamily="18" charset="0"/>
              </a:rPr>
              <a:t>Operating System − Cross-platform</a:t>
            </a:r>
          </a:p>
          <a:p>
            <a:pPr>
              <a:buFont typeface="Wingdings" pitchFamily="2" charset="2"/>
              <a:buChar char="§"/>
            </a:pPr>
            <a:r>
              <a:rPr lang="en-CA" dirty="0">
                <a:latin typeface="Times New Roman" pitchFamily="18" charset="0"/>
                <a:cs typeface="Times New Roman" pitchFamily="18" charset="0"/>
              </a:rPr>
              <a:t>Browser Support − IE (Internet Explorer 8+), Firefox, Google chrome, Safari, Opera</a:t>
            </a:r>
          </a:p>
          <a:p>
            <a:pPr>
              <a:buFont typeface="Wingdings" pitchFamily="2" charset="2"/>
              <a:buChar char="§"/>
            </a:pPr>
            <a:r>
              <a:rPr lang="en-CA" dirty="0">
                <a:latin typeface="Times New Roman" pitchFamily="18" charset="0"/>
                <a:cs typeface="Times New Roman" pitchFamily="18" charset="0"/>
              </a:rPr>
              <a:t>PHP Compatibility − PHP 5.2+</a:t>
            </a:r>
          </a:p>
          <a:p>
            <a:pPr>
              <a:buFont typeface="Wingdings" pitchFamily="2" charset="2"/>
              <a:buChar char="§"/>
            </a:pPr>
            <a:endParaRPr lang="en-CA" dirty="0"/>
          </a:p>
        </p:txBody>
      </p:sp>
      <p:sp>
        <p:nvSpPr>
          <p:cNvPr id="3" name="Title 2"/>
          <p:cNvSpPr>
            <a:spLocks noGrp="1"/>
          </p:cNvSpPr>
          <p:nvPr>
            <p:ph type="title"/>
          </p:nvPr>
        </p:nvSpPr>
        <p:spPr>
          <a:xfrm>
            <a:off x="457200" y="764704"/>
            <a:ext cx="8229600" cy="652934"/>
          </a:xfrm>
        </p:spPr>
        <p:txBody>
          <a:bodyPr>
            <a:noAutofit/>
          </a:bodyPr>
          <a:lstStyle/>
          <a:p>
            <a:r>
              <a:rPr lang="en-CA" sz="6600" dirty="0" err="1" smtClean="0">
                <a:solidFill>
                  <a:schemeClr val="bg2">
                    <a:lumMod val="50000"/>
                  </a:schemeClr>
                </a:solidFill>
                <a:effectLst/>
                <a:latin typeface="Times New Roman" pitchFamily="18" charset="0"/>
                <a:cs typeface="Times New Roman" pitchFamily="18" charset="0"/>
              </a:rPr>
              <a:t>Wordpress</a:t>
            </a:r>
            <a:r>
              <a:rPr lang="en-CA" sz="6600" dirty="0" smtClean="0">
                <a:solidFill>
                  <a:schemeClr val="bg2">
                    <a:lumMod val="50000"/>
                  </a:schemeClr>
                </a:solidFill>
                <a:effectLst/>
                <a:latin typeface="Times New Roman" pitchFamily="18" charset="0"/>
                <a:cs typeface="Times New Roman" pitchFamily="18" charset="0"/>
              </a:rPr>
              <a:t> </a:t>
            </a:r>
            <a:r>
              <a:rPr lang="en-CA" sz="6000" dirty="0" smtClean="0">
                <a:solidFill>
                  <a:schemeClr val="bg2">
                    <a:lumMod val="50000"/>
                  </a:schemeClr>
                </a:solidFill>
                <a:effectLst/>
                <a:latin typeface="Times New Roman" pitchFamily="18" charset="0"/>
                <a:cs typeface="Times New Roman" pitchFamily="18" charset="0"/>
              </a:rPr>
              <a:t>Installation</a:t>
            </a:r>
            <a:r>
              <a:rPr lang="en-CA" sz="6600" dirty="0">
                <a:solidFill>
                  <a:srgbClr val="FF0000"/>
                </a:solidFill>
                <a:effectLst/>
                <a:latin typeface="Times New Roman" pitchFamily="18" charset="0"/>
                <a:cs typeface="Times New Roman" pitchFamily="18" charset="0"/>
              </a:rPr>
              <a:t/>
            </a:r>
            <a:br>
              <a:rPr lang="en-CA" sz="6600" dirty="0">
                <a:solidFill>
                  <a:srgbClr val="FF0000"/>
                </a:solidFill>
                <a:effectLst/>
                <a:latin typeface="Times New Roman" pitchFamily="18" charset="0"/>
                <a:cs typeface="Times New Roman" pitchFamily="18" charset="0"/>
              </a:rPr>
            </a:br>
            <a:endParaRPr lang="en-CA" sz="6600" dirty="0">
              <a:solidFill>
                <a:srgbClr val="FF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xmlns="" val="3421699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latin typeface="Times New Roman" pitchFamily="18" charset="0"/>
                <a:cs typeface="Times New Roman" pitchFamily="18" charset="0"/>
              </a:rPr>
              <a:t>Download </a:t>
            </a:r>
            <a:r>
              <a:rPr lang="en-CA" sz="4900" dirty="0" smtClean="0">
                <a:solidFill>
                  <a:schemeClr val="bg2">
                    <a:lumMod val="50000"/>
                  </a:schemeClr>
                </a:solidFill>
                <a:latin typeface="Times New Roman" pitchFamily="18" charset="0"/>
                <a:cs typeface="Times New Roman" pitchFamily="18" charset="0"/>
              </a:rPr>
              <a:t>WordPress</a:t>
            </a:r>
            <a:r>
              <a:rPr lang="en-CA" dirty="0" smtClean="0">
                <a:solidFill>
                  <a:schemeClr val="bg2">
                    <a:lumMod val="50000"/>
                  </a:schemeClr>
                </a:solidFill>
              </a:rPr>
              <a:t> </a:t>
            </a:r>
            <a:r>
              <a:rPr lang="en-CA" dirty="0" smtClean="0"/>
              <a:t/>
            </a:r>
            <a:br>
              <a:rPr lang="en-CA" dirty="0" smtClean="0"/>
            </a:br>
            <a:r>
              <a:rPr lang="en-CA" sz="3100" b="0" dirty="0" smtClean="0">
                <a:solidFill>
                  <a:schemeClr val="tx1"/>
                </a:solidFill>
                <a:effectLst/>
                <a:latin typeface="Times New Roman" pitchFamily="18" charset="0"/>
                <a:cs typeface="Times New Roman" pitchFamily="18" charset="0"/>
              </a:rPr>
              <a:t>Click on this link </a:t>
            </a:r>
            <a:r>
              <a:rPr lang="en-CA" sz="3100" b="0" dirty="0" smtClean="0">
                <a:solidFill>
                  <a:schemeClr val="tx1"/>
                </a:solidFill>
                <a:effectLst/>
                <a:latin typeface="Times New Roman" pitchFamily="18" charset="0"/>
                <a:cs typeface="Times New Roman" pitchFamily="18" charset="0"/>
                <a:hlinkClick r:id="rId2"/>
              </a:rPr>
              <a:t>https</a:t>
            </a:r>
            <a:r>
              <a:rPr lang="en-CA" sz="3100" b="0" dirty="0">
                <a:solidFill>
                  <a:schemeClr val="tx1"/>
                </a:solidFill>
                <a:effectLst/>
                <a:latin typeface="Times New Roman" pitchFamily="18" charset="0"/>
                <a:cs typeface="Times New Roman" pitchFamily="18" charset="0"/>
                <a:hlinkClick r:id="rId2"/>
              </a:rPr>
              <a:t>://wordpress.org/download</a:t>
            </a:r>
            <a:r>
              <a:rPr lang="en-CA" sz="3100" b="0" dirty="0" smtClean="0">
                <a:solidFill>
                  <a:schemeClr val="tx1"/>
                </a:solidFill>
                <a:effectLst/>
                <a:latin typeface="Times New Roman" pitchFamily="18" charset="0"/>
                <a:cs typeface="Times New Roman" pitchFamily="18" charset="0"/>
                <a:hlinkClick r:id="rId2"/>
              </a:rPr>
              <a:t>/</a:t>
            </a:r>
            <a:endParaRPr lang="en-CA" sz="3100" b="0" dirty="0">
              <a:solidFill>
                <a:schemeClr val="tx1"/>
              </a:solidFill>
              <a:effectLst/>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1676400" y="1600200"/>
            <a:ext cx="5100010" cy="31178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1143000" y="5029200"/>
            <a:ext cx="6324600" cy="523220"/>
          </a:xfrm>
          <a:prstGeom prst="rect">
            <a:avLst/>
          </a:prstGeom>
        </p:spPr>
        <p:txBody>
          <a:bodyPr wrap="square">
            <a:spAutoFit/>
          </a:bodyPr>
          <a:lstStyle/>
          <a:p>
            <a:pPr>
              <a:buFont typeface="Wingdings" pitchFamily="2" charset="2"/>
              <a:buChar char="Ø"/>
            </a:pPr>
            <a:r>
              <a:rPr lang="en-CA" sz="2800" dirty="0" smtClean="0">
                <a:latin typeface="Times New Roman" pitchFamily="18" charset="0"/>
                <a:cs typeface="Times New Roman" pitchFamily="18" charset="0"/>
              </a:rPr>
              <a:t>  </a:t>
            </a:r>
            <a:r>
              <a:rPr lang="en-CA" sz="2800" dirty="0" err="1" smtClean="0">
                <a:latin typeface="Times New Roman" pitchFamily="18" charset="0"/>
                <a:cs typeface="Times New Roman" pitchFamily="18" charset="0"/>
              </a:rPr>
              <a:t>WordPress</a:t>
            </a:r>
            <a:r>
              <a:rPr lang="en-CA" sz="2800" dirty="0" smtClean="0">
                <a:latin typeface="Times New Roman" pitchFamily="18" charset="0"/>
                <a:cs typeface="Times New Roman" pitchFamily="18" charset="0"/>
              </a:rPr>
              <a:t> requires </a:t>
            </a:r>
            <a:r>
              <a:rPr lang="en-CA" sz="2800" dirty="0" err="1" smtClean="0">
                <a:latin typeface="Times New Roman" pitchFamily="18" charset="0"/>
                <a:cs typeface="Times New Roman" pitchFamily="18" charset="0"/>
              </a:rPr>
              <a:t>MySQL</a:t>
            </a:r>
            <a:r>
              <a:rPr lang="en-CA" sz="2800" dirty="0" smtClean="0">
                <a:latin typeface="Times New Roman" pitchFamily="18" charset="0"/>
                <a:cs typeface="Times New Roman" pitchFamily="18" charset="0"/>
              </a:rPr>
              <a:t> database</a:t>
            </a:r>
            <a:r>
              <a:rPr lang="en-CA" dirty="0" smtClean="0">
                <a:latin typeface="Times New Roman" pitchFamily="18" charset="0"/>
                <a:cs typeface="Times New Roman" pitchFamily="18" charset="0"/>
              </a:rPr>
              <a:t>.</a:t>
            </a:r>
            <a:endParaRPr lang="en-CA" dirty="0">
              <a:latin typeface="Times New Roman" pitchFamily="18" charset="0"/>
              <a:cs typeface="Times New Roman" pitchFamily="18" charset="0"/>
            </a:endParaRPr>
          </a:p>
        </p:txBody>
      </p:sp>
    </p:spTree>
    <p:extLst>
      <p:ext uri="{BB962C8B-B14F-4D97-AF65-F5344CB8AC3E}">
        <p14:creationId xmlns:p14="http://schemas.microsoft.com/office/powerpoint/2010/main" xmlns="" val="2889280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endParaRPr lang="en-CA" dirty="0"/>
          </a:p>
          <a:p>
            <a:r>
              <a:rPr lang="en-CA" b="1" dirty="0">
                <a:latin typeface="Times New Roman" pitchFamily="18" charset="0"/>
                <a:cs typeface="Times New Roman" pitchFamily="18" charset="0"/>
              </a:rPr>
              <a:t>Step (1)</a:t>
            </a:r>
            <a:r>
              <a:rPr lang="en-CA" dirty="0">
                <a:latin typeface="Times New Roman" pitchFamily="18" charset="0"/>
                <a:cs typeface="Times New Roman" pitchFamily="18" charset="0"/>
              </a:rPr>
              <a:t> − Extract the downloaded WordPress folder and upload it into your web server or </a:t>
            </a:r>
            <a:r>
              <a:rPr lang="en-CA" dirty="0" err="1">
                <a:latin typeface="Times New Roman" pitchFamily="18" charset="0"/>
                <a:cs typeface="Times New Roman" pitchFamily="18" charset="0"/>
              </a:rPr>
              <a:t>localhost</a:t>
            </a:r>
            <a:r>
              <a:rPr lang="en-CA" dirty="0">
                <a:latin typeface="Times New Roman" pitchFamily="18" charset="0"/>
                <a:cs typeface="Times New Roman" pitchFamily="18" charset="0"/>
              </a:rPr>
              <a:t>.</a:t>
            </a:r>
          </a:p>
          <a:p>
            <a:r>
              <a:rPr lang="en-CA" b="1" dirty="0">
                <a:latin typeface="Times New Roman" pitchFamily="18" charset="0"/>
                <a:cs typeface="Times New Roman" pitchFamily="18" charset="0"/>
              </a:rPr>
              <a:t>Step (2)</a:t>
            </a:r>
            <a:r>
              <a:rPr lang="en-CA" dirty="0">
                <a:latin typeface="Times New Roman" pitchFamily="18" charset="0"/>
                <a:cs typeface="Times New Roman" pitchFamily="18" charset="0"/>
              </a:rPr>
              <a:t> </a:t>
            </a:r>
            <a:r>
              <a:rPr lang="en-CA" dirty="0" smtClean="0">
                <a:latin typeface="Times New Roman" pitchFamily="18" charset="0"/>
                <a:cs typeface="Times New Roman" pitchFamily="18" charset="0"/>
              </a:rPr>
              <a:t>− </a:t>
            </a:r>
            <a:r>
              <a:rPr lang="en-CA" b="1" dirty="0" err="1">
                <a:latin typeface="Times New Roman" pitchFamily="18" charset="0"/>
                <a:cs typeface="Times New Roman" pitchFamily="18" charset="0"/>
              </a:rPr>
              <a:t>localhost</a:t>
            </a:r>
            <a:r>
              <a:rPr lang="en-CA" b="1" dirty="0" smtClean="0">
                <a:latin typeface="Times New Roman" pitchFamily="18" charset="0"/>
                <a:cs typeface="Times New Roman" pitchFamily="18" charset="0"/>
              </a:rPr>
              <a:t>/&lt;</a:t>
            </a:r>
            <a:r>
              <a:rPr lang="en-CA" b="1" dirty="0" err="1" smtClean="0">
                <a:latin typeface="Times New Roman" pitchFamily="18" charset="0"/>
                <a:cs typeface="Times New Roman" pitchFamily="18" charset="0"/>
              </a:rPr>
              <a:t>wordpress_folder</a:t>
            </a:r>
            <a:r>
              <a:rPr lang="en-CA" b="1" dirty="0" smtClean="0">
                <a:latin typeface="Times New Roman" pitchFamily="18" charset="0"/>
                <a:cs typeface="Times New Roman" pitchFamily="18" charset="0"/>
              </a:rPr>
              <a:t> &gt;</a:t>
            </a:r>
            <a:r>
              <a:rPr lang="en-CA" dirty="0" smtClean="0">
                <a:latin typeface="Times New Roman" pitchFamily="18" charset="0"/>
                <a:cs typeface="Times New Roman" pitchFamily="18" charset="0"/>
              </a:rPr>
              <a:t>.</a:t>
            </a:r>
          </a:p>
          <a:p>
            <a:r>
              <a:rPr lang="en-CA" sz="2800" dirty="0" smtClean="0">
                <a:latin typeface="Times New Roman" pitchFamily="18" charset="0"/>
                <a:cs typeface="Times New Roman" pitchFamily="18" charset="0"/>
              </a:rPr>
              <a:t>Language selection.</a:t>
            </a:r>
            <a:endParaRPr lang="en-CA" sz="2800" dirty="0">
              <a:latin typeface="Times New Roman" pitchFamily="18" charset="0"/>
              <a:cs typeface="Times New Roman" pitchFamily="18" charset="0"/>
            </a:endParaRPr>
          </a:p>
          <a:p>
            <a:pPr marL="109728" indent="0">
              <a:buNone/>
            </a:pPr>
            <a:endParaRPr lang="en-CA" dirty="0"/>
          </a:p>
        </p:txBody>
      </p:sp>
      <p:sp>
        <p:nvSpPr>
          <p:cNvPr id="3" name="Title 2"/>
          <p:cNvSpPr>
            <a:spLocks noGrp="1"/>
          </p:cNvSpPr>
          <p:nvPr>
            <p:ph type="title"/>
          </p:nvPr>
        </p:nvSpPr>
        <p:spPr/>
        <p:txBody>
          <a:bodyPr>
            <a:normAutofit/>
          </a:bodyPr>
          <a:lstStyle/>
          <a:p>
            <a:pPr algn="ctr"/>
            <a:r>
              <a:rPr lang="en-CA" sz="6000" dirty="0" smtClean="0">
                <a:solidFill>
                  <a:schemeClr val="bg2">
                    <a:lumMod val="50000"/>
                  </a:schemeClr>
                </a:solidFill>
                <a:effectLst/>
                <a:latin typeface="Times New Roman" pitchFamily="18" charset="0"/>
                <a:cs typeface="Times New Roman" pitchFamily="18" charset="0"/>
              </a:rPr>
              <a:t>Set up </a:t>
            </a:r>
            <a:r>
              <a:rPr lang="en-CA" sz="6000" dirty="0" err="1" smtClean="0">
                <a:solidFill>
                  <a:schemeClr val="bg2">
                    <a:lumMod val="50000"/>
                  </a:schemeClr>
                </a:solidFill>
                <a:effectLst/>
                <a:latin typeface="Times New Roman" pitchFamily="18" charset="0"/>
                <a:cs typeface="Times New Roman" pitchFamily="18" charset="0"/>
              </a:rPr>
              <a:t>wordpress</a:t>
            </a:r>
            <a:endParaRPr lang="en-CA" sz="6000" dirty="0">
              <a:solidFill>
                <a:schemeClr val="bg2">
                  <a:lumMod val="50000"/>
                </a:schemeClr>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xmlns="" val="30329459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817</TotalTime>
  <Words>577</Words>
  <Application>Microsoft Office PowerPoint</Application>
  <PresentationFormat>On-screen Show (4:3)</PresentationFormat>
  <Paragraphs>106</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Concourse</vt:lpstr>
      <vt:lpstr>WORDPRESS</vt:lpstr>
      <vt:lpstr>Overview</vt:lpstr>
      <vt:lpstr>What is Content Management System (CMS)? </vt:lpstr>
      <vt:lpstr>Features</vt:lpstr>
      <vt:lpstr>Advantages</vt:lpstr>
      <vt:lpstr> Disadvantages </vt:lpstr>
      <vt:lpstr>Wordpress Installation </vt:lpstr>
      <vt:lpstr>Download WordPress  Click on this link https://wordpress.org/download/</vt:lpstr>
      <vt:lpstr>Set up wordpress</vt:lpstr>
      <vt:lpstr>Step (3) −Database Information. </vt:lpstr>
      <vt:lpstr>Step (4) − Confirmation screen.</vt:lpstr>
      <vt:lpstr>Step (5) − Enter administrative information.</vt:lpstr>
      <vt:lpstr>Step (6) − WordPress Admin Panel. </vt:lpstr>
      <vt:lpstr>WordPress - Dashboard </vt:lpstr>
      <vt:lpstr>WordPress - General Setting  </vt:lpstr>
      <vt:lpstr>WordPress - Writing Setting </vt:lpstr>
      <vt:lpstr>WordPress - Reading Setting </vt:lpstr>
      <vt:lpstr>WordPress - Discussion Setting </vt:lpstr>
      <vt:lpstr>WordPress - Media Setting </vt:lpstr>
      <vt:lpstr>WordPress - Permalink Setting </vt:lpstr>
      <vt:lpstr>WordPress - Plugin Setting</vt:lpstr>
      <vt:lpstr>WordPress-Add Category Category is used to indicate sections of your site and group related posts. It sorts the group content into different sections. It is a very convenient way to organize the posts.</vt:lpstr>
      <vt:lpstr>WordPress – Edit and Delete Category </vt:lpstr>
      <vt:lpstr>WordPress–Add,Edit,Delete,Preview and Publish Posts Posts are also known as articles and sometimes referred as blogs or blog posts. These are used to popularize your blogs. </vt:lpstr>
      <vt:lpstr>Wordpress-Add,Edit and Delete Media Media Library consists of the images, audios, videos and files that you can upload and add to the content when writing a Post or Page.</vt:lpstr>
      <vt:lpstr>Wordpress-Add,Edit,Delete and view Pages Adding pages is similar to adding posts in WordPress. Pages are static content and often do not change its displayed information.</vt:lpstr>
      <vt:lpstr>Wordpress -Add , Edit and Delete Tags Tag is a small information attached to the main content or post for the purpose of identification.</vt:lpstr>
      <vt:lpstr>Wordpress-Add,Edit and Delete Links Link is a connection from one resource to another. Adding links to your pages or blog posts help you to connect to other pages.</vt:lpstr>
      <vt:lpstr>Wordpress-Add and Edit Comments Adding comments allows your visitors to have a discussion with you. Comments are approved by the admin and then posted to be discussed further.</vt:lpstr>
      <vt:lpstr>  Wordpress-View and Install Plugin It helps you to enable and disable WordPress Plugins. This adds the unique features to an existing web site. Plugins extend and enlarge the functionality of WordPress.</vt:lpstr>
      <vt:lpstr>WordPress - User Roles </vt:lpstr>
      <vt:lpstr>WordPress - Add Users </vt:lpstr>
      <vt:lpstr>Wordpress-Edit and Delete Users</vt:lpstr>
      <vt:lpstr>Change Role of Users</vt:lpstr>
      <vt:lpstr>WordPress - Personal Profile </vt:lpstr>
      <vt:lpstr>WordPress - Theme Management It includes image files, templates, CSS stylesheets, etc. that can help to make your website look great. </vt:lpstr>
      <vt:lpstr>WordPress - Customize Theme </vt:lpstr>
      <vt:lpstr>WordPress-Widget Management </vt:lpstr>
      <vt:lpstr>WordPress - Background </vt:lpstr>
      <vt:lpstr>Wordpress-Advanced</vt:lpstr>
      <vt:lpstr>WordPress - Reset Password </vt:lpstr>
      <vt:lpstr>Slide 42</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WORDPRESS</dc:title>
  <dc:creator>Riar</dc:creator>
  <cp:lastModifiedBy>ac</cp:lastModifiedBy>
  <cp:revision>59</cp:revision>
  <dcterms:created xsi:type="dcterms:W3CDTF">2017-09-27T20:50:01Z</dcterms:created>
  <dcterms:modified xsi:type="dcterms:W3CDTF">2017-09-30T01:51:57Z</dcterms:modified>
</cp:coreProperties>
</file>